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4" r:id="rId3"/>
    <p:sldId id="257" r:id="rId4"/>
    <p:sldId id="258" r:id="rId5"/>
    <p:sldId id="278" r:id="rId6"/>
    <p:sldId id="262" r:id="rId7"/>
    <p:sldId id="259" r:id="rId8"/>
    <p:sldId id="289" r:id="rId9"/>
    <p:sldId id="260" r:id="rId10"/>
    <p:sldId id="261" r:id="rId11"/>
    <p:sldId id="286" r:id="rId12"/>
    <p:sldId id="287" r:id="rId13"/>
    <p:sldId id="263" r:id="rId14"/>
    <p:sldId id="283" r:id="rId15"/>
    <p:sldId id="281" r:id="rId16"/>
    <p:sldId id="264" r:id="rId17"/>
    <p:sldId id="265" r:id="rId18"/>
    <p:sldId id="266" r:id="rId19"/>
    <p:sldId id="285" r:id="rId20"/>
    <p:sldId id="290" r:id="rId21"/>
    <p:sldId id="268" r:id="rId22"/>
    <p:sldId id="269" r:id="rId23"/>
    <p:sldId id="282" r:id="rId24"/>
    <p:sldId id="270" r:id="rId25"/>
    <p:sldId id="291" r:id="rId26"/>
    <p:sldId id="271" r:id="rId27"/>
    <p:sldId id="272" r:id="rId28"/>
    <p:sldId id="277" r:id="rId29"/>
    <p:sldId id="274" r:id="rId30"/>
    <p:sldId id="293" r:id="rId31"/>
    <p:sldId id="267" r:id="rId32"/>
    <p:sldId id="280" r:id="rId33"/>
    <p:sldId id="292" r:id="rId34"/>
    <p:sldId id="273"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94660"/>
  </p:normalViewPr>
  <p:slideViewPr>
    <p:cSldViewPr>
      <p:cViewPr>
        <p:scale>
          <a:sx n="52" d="100"/>
          <a:sy n="52" d="100"/>
        </p:scale>
        <p:origin x="-438"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D1D4F-5175-4EBA-93B8-E26AE9A0E2E4}" type="doc">
      <dgm:prSet loTypeId="urn:microsoft.com/office/officeart/2005/8/layout/hList7#1" loCatId="list" qsTypeId="urn:microsoft.com/office/officeart/2005/8/quickstyle/simple1" qsCatId="simple" csTypeId="urn:microsoft.com/office/officeart/2005/8/colors/accent1_2" csCatId="accent1" phldr="1"/>
      <dgm:spPr/>
    </dgm:pt>
    <dgm:pt modelId="{D715CFAB-8A37-4CE7-AF6E-E0A09EC26B3C}">
      <dgm:prSet phldrT="[Text]" custT="1"/>
      <dgm:spPr/>
      <dgm:t>
        <a:bodyPr/>
        <a:lstStyle/>
        <a:p>
          <a:pPr algn="l"/>
          <a:r>
            <a:rPr lang="en-US" sz="2400" dirty="0" smtClean="0"/>
            <a:t>Goal Attainment</a:t>
          </a:r>
        </a:p>
        <a:p>
          <a:pPr algn="l"/>
          <a:r>
            <a:rPr lang="en-US" sz="2400" dirty="0" smtClean="0"/>
            <a:t>Use of Resources</a:t>
          </a:r>
        </a:p>
        <a:p>
          <a:pPr algn="l"/>
          <a:r>
            <a:rPr lang="en-US" sz="2400" dirty="0" smtClean="0"/>
            <a:t>Owner Satisfaction</a:t>
          </a:r>
          <a:endParaRPr lang="en-US" sz="2400" dirty="0"/>
        </a:p>
      </dgm:t>
    </dgm:pt>
    <dgm:pt modelId="{82AE9329-C9A2-4299-B182-EB8DF5AC2508}" type="parTrans" cxnId="{CB2BF185-AE25-413E-9E9E-DFA319C9AD94}">
      <dgm:prSet/>
      <dgm:spPr/>
      <dgm:t>
        <a:bodyPr/>
        <a:lstStyle/>
        <a:p>
          <a:endParaRPr lang="en-US"/>
        </a:p>
      </dgm:t>
    </dgm:pt>
    <dgm:pt modelId="{97A9C760-3D0D-48D4-9277-5180D7D918F6}" type="sibTrans" cxnId="{CB2BF185-AE25-413E-9E9E-DFA319C9AD94}">
      <dgm:prSet/>
      <dgm:spPr/>
      <dgm:t>
        <a:bodyPr/>
        <a:lstStyle/>
        <a:p>
          <a:endParaRPr lang="en-US"/>
        </a:p>
      </dgm:t>
    </dgm:pt>
    <dgm:pt modelId="{0B5500A4-BE06-4E81-B151-EA6C2109D35C}">
      <dgm:prSet phldrT="[Text]" custT="1"/>
      <dgm:spPr/>
      <dgm:t>
        <a:bodyPr/>
        <a:lstStyle/>
        <a:p>
          <a:pPr algn="l"/>
          <a:r>
            <a:rPr lang="en-US" sz="2000" dirty="0" smtClean="0"/>
            <a:t>Adaptive to Environmental changes</a:t>
          </a:r>
        </a:p>
        <a:p>
          <a:pPr algn="l"/>
          <a:r>
            <a:rPr lang="en-US" sz="2000" dirty="0" smtClean="0"/>
            <a:t>Development/ Growth of company and members</a:t>
          </a:r>
          <a:endParaRPr lang="en-US" sz="2000" dirty="0"/>
        </a:p>
      </dgm:t>
    </dgm:pt>
    <dgm:pt modelId="{5887F84A-1786-45A2-B384-7A62A2B16EFA}" type="parTrans" cxnId="{69205108-DA59-4BB9-9998-BCBD0EE6C9B4}">
      <dgm:prSet/>
      <dgm:spPr/>
      <dgm:t>
        <a:bodyPr/>
        <a:lstStyle/>
        <a:p>
          <a:endParaRPr lang="en-US"/>
        </a:p>
      </dgm:t>
    </dgm:pt>
    <dgm:pt modelId="{80A0F0FD-5282-4FFE-8C18-9E0F92C195D0}" type="sibTrans" cxnId="{69205108-DA59-4BB9-9998-BCBD0EE6C9B4}">
      <dgm:prSet/>
      <dgm:spPr/>
      <dgm:t>
        <a:bodyPr/>
        <a:lstStyle/>
        <a:p>
          <a:endParaRPr lang="en-US"/>
        </a:p>
      </dgm:t>
    </dgm:pt>
    <dgm:pt modelId="{E12BD834-A68C-4902-8E11-F4894F53EB02}">
      <dgm:prSet phldrT="[Text]" custT="1"/>
      <dgm:spPr/>
      <dgm:t>
        <a:bodyPr/>
        <a:lstStyle/>
        <a:p>
          <a:pPr algn="l"/>
          <a:r>
            <a:rPr lang="en-US" sz="2400" dirty="0" smtClean="0"/>
            <a:t>Survival in the long run</a:t>
          </a:r>
        </a:p>
        <a:p>
          <a:pPr algn="l"/>
          <a:r>
            <a:rPr lang="en-US" sz="2400" dirty="0" smtClean="0"/>
            <a:t>Sensitivity to the needs of the community</a:t>
          </a:r>
          <a:endParaRPr lang="en-US" sz="2400" dirty="0"/>
        </a:p>
      </dgm:t>
    </dgm:pt>
    <dgm:pt modelId="{E9213E8D-1F3D-487F-A6F0-F144D47D2F78}" type="parTrans" cxnId="{8409B4EE-3505-4DC6-AE74-EE71C08F347F}">
      <dgm:prSet/>
      <dgm:spPr/>
      <dgm:t>
        <a:bodyPr/>
        <a:lstStyle/>
        <a:p>
          <a:endParaRPr lang="en-US"/>
        </a:p>
      </dgm:t>
    </dgm:pt>
    <dgm:pt modelId="{10292FDD-C674-4A79-BB65-5D816DC4EF9A}" type="sibTrans" cxnId="{8409B4EE-3505-4DC6-AE74-EE71C08F347F}">
      <dgm:prSet/>
      <dgm:spPr/>
      <dgm:t>
        <a:bodyPr/>
        <a:lstStyle/>
        <a:p>
          <a:endParaRPr lang="en-US"/>
        </a:p>
      </dgm:t>
    </dgm:pt>
    <dgm:pt modelId="{026B423A-AB34-4F22-80A2-7624DE0833C8}" type="pres">
      <dgm:prSet presAssocID="{B3AD1D4F-5175-4EBA-93B8-E26AE9A0E2E4}" presName="Name0" presStyleCnt="0">
        <dgm:presLayoutVars>
          <dgm:dir/>
          <dgm:resizeHandles val="exact"/>
        </dgm:presLayoutVars>
      </dgm:prSet>
      <dgm:spPr/>
    </dgm:pt>
    <dgm:pt modelId="{3B35F49A-0850-48D6-95A5-66FFD751E471}" type="pres">
      <dgm:prSet presAssocID="{B3AD1D4F-5175-4EBA-93B8-E26AE9A0E2E4}" presName="fgShape" presStyleLbl="fgShp" presStyleIdx="0" presStyleCnt="1" custScaleY="134046"/>
      <dgm:spPr/>
    </dgm:pt>
    <dgm:pt modelId="{F6FF5D45-4F4E-4795-84C9-E1101986B3A7}" type="pres">
      <dgm:prSet presAssocID="{B3AD1D4F-5175-4EBA-93B8-E26AE9A0E2E4}" presName="linComp" presStyleCnt="0"/>
      <dgm:spPr/>
    </dgm:pt>
    <dgm:pt modelId="{751D12DE-9792-49FF-8D10-6595213D025F}" type="pres">
      <dgm:prSet presAssocID="{D715CFAB-8A37-4CE7-AF6E-E0A09EC26B3C}" presName="compNode" presStyleCnt="0"/>
      <dgm:spPr/>
    </dgm:pt>
    <dgm:pt modelId="{968B080D-F37E-4E5B-A188-5ED6424F096B}" type="pres">
      <dgm:prSet presAssocID="{D715CFAB-8A37-4CE7-AF6E-E0A09EC26B3C}" presName="bkgdShape" presStyleLbl="node1" presStyleIdx="0" presStyleCnt="3"/>
      <dgm:spPr/>
      <dgm:t>
        <a:bodyPr/>
        <a:lstStyle/>
        <a:p>
          <a:endParaRPr lang="en-US"/>
        </a:p>
      </dgm:t>
    </dgm:pt>
    <dgm:pt modelId="{135CFA1B-A07A-4737-9F7B-B3164AEDBF3E}" type="pres">
      <dgm:prSet presAssocID="{D715CFAB-8A37-4CE7-AF6E-E0A09EC26B3C}" presName="nodeTx" presStyleLbl="node1" presStyleIdx="0" presStyleCnt="3">
        <dgm:presLayoutVars>
          <dgm:bulletEnabled val="1"/>
        </dgm:presLayoutVars>
      </dgm:prSet>
      <dgm:spPr/>
      <dgm:t>
        <a:bodyPr/>
        <a:lstStyle/>
        <a:p>
          <a:endParaRPr lang="en-US"/>
        </a:p>
      </dgm:t>
    </dgm:pt>
    <dgm:pt modelId="{A03FC541-C840-4A40-9CB4-FBEA578CE884}" type="pres">
      <dgm:prSet presAssocID="{D715CFAB-8A37-4CE7-AF6E-E0A09EC26B3C}" presName="invisiNode" presStyleLbl="node1" presStyleIdx="0" presStyleCnt="3"/>
      <dgm:spPr/>
    </dgm:pt>
    <dgm:pt modelId="{BF7D3925-B94F-4514-9A31-9562012420C7}" type="pres">
      <dgm:prSet presAssocID="{D715CFAB-8A37-4CE7-AF6E-E0A09EC26B3C}" presName="imagNode" presStyleLbl="fgImgPlace1" presStyleIdx="0" presStyleCnt="3"/>
      <dgm:spPr>
        <a:blipFill rotWithShape="0">
          <a:blip xmlns:r="http://schemas.openxmlformats.org/officeDocument/2006/relationships" r:embed="rId1"/>
          <a:stretch>
            <a:fillRect/>
          </a:stretch>
        </a:blipFill>
      </dgm:spPr>
    </dgm:pt>
    <dgm:pt modelId="{0F0D85A1-41F7-4F17-B98E-F891A5032AF9}" type="pres">
      <dgm:prSet presAssocID="{97A9C760-3D0D-48D4-9277-5180D7D918F6}" presName="sibTrans" presStyleLbl="sibTrans2D1" presStyleIdx="0" presStyleCnt="0"/>
      <dgm:spPr/>
      <dgm:t>
        <a:bodyPr/>
        <a:lstStyle/>
        <a:p>
          <a:endParaRPr lang="en-US"/>
        </a:p>
      </dgm:t>
    </dgm:pt>
    <dgm:pt modelId="{B530CD22-97C3-4639-BB0A-CBBFF945ED9D}" type="pres">
      <dgm:prSet presAssocID="{0B5500A4-BE06-4E81-B151-EA6C2109D35C}" presName="compNode" presStyleCnt="0"/>
      <dgm:spPr/>
    </dgm:pt>
    <dgm:pt modelId="{48F51537-1F27-4857-848F-39A5F8461EA3}" type="pres">
      <dgm:prSet presAssocID="{0B5500A4-BE06-4E81-B151-EA6C2109D35C}" presName="bkgdShape" presStyleLbl="node1" presStyleIdx="1" presStyleCnt="3"/>
      <dgm:spPr/>
      <dgm:t>
        <a:bodyPr/>
        <a:lstStyle/>
        <a:p>
          <a:endParaRPr lang="en-US"/>
        </a:p>
      </dgm:t>
    </dgm:pt>
    <dgm:pt modelId="{4CC1AE12-9684-4948-8CC0-5C82DB9E8A15}" type="pres">
      <dgm:prSet presAssocID="{0B5500A4-BE06-4E81-B151-EA6C2109D35C}" presName="nodeTx" presStyleLbl="node1" presStyleIdx="1" presStyleCnt="3">
        <dgm:presLayoutVars>
          <dgm:bulletEnabled val="1"/>
        </dgm:presLayoutVars>
      </dgm:prSet>
      <dgm:spPr/>
      <dgm:t>
        <a:bodyPr/>
        <a:lstStyle/>
        <a:p>
          <a:endParaRPr lang="en-US"/>
        </a:p>
      </dgm:t>
    </dgm:pt>
    <dgm:pt modelId="{AC86C737-6EC7-4A06-B55C-91D8B33995DC}" type="pres">
      <dgm:prSet presAssocID="{0B5500A4-BE06-4E81-B151-EA6C2109D35C}" presName="invisiNode" presStyleLbl="node1" presStyleIdx="1" presStyleCnt="3"/>
      <dgm:spPr/>
    </dgm:pt>
    <dgm:pt modelId="{B5D80FE5-C53E-4F7F-9191-8DB8DB43E1D3}" type="pres">
      <dgm:prSet presAssocID="{0B5500A4-BE06-4E81-B151-EA6C2109D35C}" presName="imagNode" presStyleLbl="fgImgPlace1" presStyleIdx="1" presStyleCnt="3"/>
      <dgm:spPr>
        <a:blipFill rotWithShape="0">
          <a:blip xmlns:r="http://schemas.openxmlformats.org/officeDocument/2006/relationships" r:embed="rId2"/>
          <a:stretch>
            <a:fillRect/>
          </a:stretch>
        </a:blipFill>
      </dgm:spPr>
    </dgm:pt>
    <dgm:pt modelId="{A8A76C14-0D6E-45CA-8668-44BA34D31EBA}" type="pres">
      <dgm:prSet presAssocID="{80A0F0FD-5282-4FFE-8C18-9E0F92C195D0}" presName="sibTrans" presStyleLbl="sibTrans2D1" presStyleIdx="0" presStyleCnt="0"/>
      <dgm:spPr/>
      <dgm:t>
        <a:bodyPr/>
        <a:lstStyle/>
        <a:p>
          <a:endParaRPr lang="en-US"/>
        </a:p>
      </dgm:t>
    </dgm:pt>
    <dgm:pt modelId="{2E8D8871-B9D6-4E8D-A94F-C653798FD5D4}" type="pres">
      <dgm:prSet presAssocID="{E12BD834-A68C-4902-8E11-F4894F53EB02}" presName="compNode" presStyleCnt="0"/>
      <dgm:spPr/>
    </dgm:pt>
    <dgm:pt modelId="{B8EEC0BC-750E-4F21-91AC-E11D3E5085AF}" type="pres">
      <dgm:prSet presAssocID="{E12BD834-A68C-4902-8E11-F4894F53EB02}" presName="bkgdShape" presStyleLbl="node1" presStyleIdx="2" presStyleCnt="3"/>
      <dgm:spPr/>
      <dgm:t>
        <a:bodyPr/>
        <a:lstStyle/>
        <a:p>
          <a:endParaRPr lang="en-US"/>
        </a:p>
      </dgm:t>
    </dgm:pt>
    <dgm:pt modelId="{859BD2E7-D5F7-4313-BE22-0B146E95A64C}" type="pres">
      <dgm:prSet presAssocID="{E12BD834-A68C-4902-8E11-F4894F53EB02}" presName="nodeTx" presStyleLbl="node1" presStyleIdx="2" presStyleCnt="3">
        <dgm:presLayoutVars>
          <dgm:bulletEnabled val="1"/>
        </dgm:presLayoutVars>
      </dgm:prSet>
      <dgm:spPr/>
      <dgm:t>
        <a:bodyPr/>
        <a:lstStyle/>
        <a:p>
          <a:endParaRPr lang="en-US"/>
        </a:p>
      </dgm:t>
    </dgm:pt>
    <dgm:pt modelId="{4983E49D-CDA4-4CAA-A935-3E2E679D8F59}" type="pres">
      <dgm:prSet presAssocID="{E12BD834-A68C-4902-8E11-F4894F53EB02}" presName="invisiNode" presStyleLbl="node1" presStyleIdx="2" presStyleCnt="3"/>
      <dgm:spPr/>
    </dgm:pt>
    <dgm:pt modelId="{22C4B4F2-0CAA-4CC5-9222-299DF8ED298A}" type="pres">
      <dgm:prSet presAssocID="{E12BD834-A68C-4902-8E11-F4894F53EB02}" presName="imagNode" presStyleLbl="fgImgPlace1" presStyleIdx="2" presStyleCnt="3"/>
      <dgm:spPr>
        <a:blipFill rotWithShape="0">
          <a:blip xmlns:r="http://schemas.openxmlformats.org/officeDocument/2006/relationships" r:embed="rId3"/>
          <a:stretch>
            <a:fillRect/>
          </a:stretch>
        </a:blipFill>
      </dgm:spPr>
    </dgm:pt>
  </dgm:ptLst>
  <dgm:cxnLst>
    <dgm:cxn modelId="{0EBFA76B-255D-4C6A-A655-35671C3124D3}" type="presOf" srcId="{0B5500A4-BE06-4E81-B151-EA6C2109D35C}" destId="{48F51537-1F27-4857-848F-39A5F8461EA3}" srcOrd="0" destOrd="0" presId="urn:microsoft.com/office/officeart/2005/8/layout/hList7#1"/>
    <dgm:cxn modelId="{69205108-DA59-4BB9-9998-BCBD0EE6C9B4}" srcId="{B3AD1D4F-5175-4EBA-93B8-E26AE9A0E2E4}" destId="{0B5500A4-BE06-4E81-B151-EA6C2109D35C}" srcOrd="1" destOrd="0" parTransId="{5887F84A-1786-45A2-B384-7A62A2B16EFA}" sibTransId="{80A0F0FD-5282-4FFE-8C18-9E0F92C195D0}"/>
    <dgm:cxn modelId="{8409B4EE-3505-4DC6-AE74-EE71C08F347F}" srcId="{B3AD1D4F-5175-4EBA-93B8-E26AE9A0E2E4}" destId="{E12BD834-A68C-4902-8E11-F4894F53EB02}" srcOrd="2" destOrd="0" parTransId="{E9213E8D-1F3D-487F-A6F0-F144D47D2F78}" sibTransId="{10292FDD-C674-4A79-BB65-5D816DC4EF9A}"/>
    <dgm:cxn modelId="{CB2BF185-AE25-413E-9E9E-DFA319C9AD94}" srcId="{B3AD1D4F-5175-4EBA-93B8-E26AE9A0E2E4}" destId="{D715CFAB-8A37-4CE7-AF6E-E0A09EC26B3C}" srcOrd="0" destOrd="0" parTransId="{82AE9329-C9A2-4299-B182-EB8DF5AC2508}" sibTransId="{97A9C760-3D0D-48D4-9277-5180D7D918F6}"/>
    <dgm:cxn modelId="{58F21C4F-CC92-4892-99E1-C93AEF089981}" type="presOf" srcId="{0B5500A4-BE06-4E81-B151-EA6C2109D35C}" destId="{4CC1AE12-9684-4948-8CC0-5C82DB9E8A15}" srcOrd="1" destOrd="0" presId="urn:microsoft.com/office/officeart/2005/8/layout/hList7#1"/>
    <dgm:cxn modelId="{09E543B5-3BFF-414B-B1B5-325DC45E6C21}" type="presOf" srcId="{97A9C760-3D0D-48D4-9277-5180D7D918F6}" destId="{0F0D85A1-41F7-4F17-B98E-F891A5032AF9}" srcOrd="0" destOrd="0" presId="urn:microsoft.com/office/officeart/2005/8/layout/hList7#1"/>
    <dgm:cxn modelId="{FFDF40CD-6AD5-44E9-A67B-5E6377C96883}" type="presOf" srcId="{80A0F0FD-5282-4FFE-8C18-9E0F92C195D0}" destId="{A8A76C14-0D6E-45CA-8668-44BA34D31EBA}" srcOrd="0" destOrd="0" presId="urn:microsoft.com/office/officeart/2005/8/layout/hList7#1"/>
    <dgm:cxn modelId="{6120095B-4887-41BC-95B8-74D74306EA3D}" type="presOf" srcId="{B3AD1D4F-5175-4EBA-93B8-E26AE9A0E2E4}" destId="{026B423A-AB34-4F22-80A2-7624DE0833C8}" srcOrd="0" destOrd="0" presId="urn:microsoft.com/office/officeart/2005/8/layout/hList7#1"/>
    <dgm:cxn modelId="{3FD81C6E-7887-4ADF-BECD-71F39CA2B3FE}" type="presOf" srcId="{E12BD834-A68C-4902-8E11-F4894F53EB02}" destId="{859BD2E7-D5F7-4313-BE22-0B146E95A64C}" srcOrd="1" destOrd="0" presId="urn:microsoft.com/office/officeart/2005/8/layout/hList7#1"/>
    <dgm:cxn modelId="{64AEF7B3-731E-44FE-9066-C5D03D85270C}" type="presOf" srcId="{E12BD834-A68C-4902-8E11-F4894F53EB02}" destId="{B8EEC0BC-750E-4F21-91AC-E11D3E5085AF}" srcOrd="0" destOrd="0" presId="urn:microsoft.com/office/officeart/2005/8/layout/hList7#1"/>
    <dgm:cxn modelId="{C52C9B57-C7EB-4E7D-9F06-50A4AE1599B5}" type="presOf" srcId="{D715CFAB-8A37-4CE7-AF6E-E0A09EC26B3C}" destId="{968B080D-F37E-4E5B-A188-5ED6424F096B}" srcOrd="0" destOrd="0" presId="urn:microsoft.com/office/officeart/2005/8/layout/hList7#1"/>
    <dgm:cxn modelId="{1A8CBA73-1243-4D84-88AC-ED3F7EEE1025}" type="presOf" srcId="{D715CFAB-8A37-4CE7-AF6E-E0A09EC26B3C}" destId="{135CFA1B-A07A-4737-9F7B-B3164AEDBF3E}" srcOrd="1" destOrd="0" presId="urn:microsoft.com/office/officeart/2005/8/layout/hList7#1"/>
    <dgm:cxn modelId="{D03847CF-8277-4DC8-BCCF-041F052D7854}" type="presParOf" srcId="{026B423A-AB34-4F22-80A2-7624DE0833C8}" destId="{3B35F49A-0850-48D6-95A5-66FFD751E471}" srcOrd="0" destOrd="0" presId="urn:microsoft.com/office/officeart/2005/8/layout/hList7#1"/>
    <dgm:cxn modelId="{2B3AA87B-EE97-48FF-B100-91204EC0CD05}" type="presParOf" srcId="{026B423A-AB34-4F22-80A2-7624DE0833C8}" destId="{F6FF5D45-4F4E-4795-84C9-E1101986B3A7}" srcOrd="1" destOrd="0" presId="urn:microsoft.com/office/officeart/2005/8/layout/hList7#1"/>
    <dgm:cxn modelId="{67839BE2-77E2-41D1-BD24-6391744B5BD0}" type="presParOf" srcId="{F6FF5D45-4F4E-4795-84C9-E1101986B3A7}" destId="{751D12DE-9792-49FF-8D10-6595213D025F}" srcOrd="0" destOrd="0" presId="urn:microsoft.com/office/officeart/2005/8/layout/hList7#1"/>
    <dgm:cxn modelId="{69E3B9CA-07A8-4F4E-98DF-00CA829F1D53}" type="presParOf" srcId="{751D12DE-9792-49FF-8D10-6595213D025F}" destId="{968B080D-F37E-4E5B-A188-5ED6424F096B}" srcOrd="0" destOrd="0" presId="urn:microsoft.com/office/officeart/2005/8/layout/hList7#1"/>
    <dgm:cxn modelId="{06A67C6E-77EF-446D-83A3-341B9D7BB6FA}" type="presParOf" srcId="{751D12DE-9792-49FF-8D10-6595213D025F}" destId="{135CFA1B-A07A-4737-9F7B-B3164AEDBF3E}" srcOrd="1" destOrd="0" presId="urn:microsoft.com/office/officeart/2005/8/layout/hList7#1"/>
    <dgm:cxn modelId="{D95ED0B2-51D7-4F78-BBD5-1AFEA562B6F5}" type="presParOf" srcId="{751D12DE-9792-49FF-8D10-6595213D025F}" destId="{A03FC541-C840-4A40-9CB4-FBEA578CE884}" srcOrd="2" destOrd="0" presId="urn:microsoft.com/office/officeart/2005/8/layout/hList7#1"/>
    <dgm:cxn modelId="{B4F0D32B-2837-410B-82B8-1D25B3A59B2C}" type="presParOf" srcId="{751D12DE-9792-49FF-8D10-6595213D025F}" destId="{BF7D3925-B94F-4514-9A31-9562012420C7}" srcOrd="3" destOrd="0" presId="urn:microsoft.com/office/officeart/2005/8/layout/hList7#1"/>
    <dgm:cxn modelId="{837A55A5-66F7-4846-931A-6D699904C3E6}" type="presParOf" srcId="{F6FF5D45-4F4E-4795-84C9-E1101986B3A7}" destId="{0F0D85A1-41F7-4F17-B98E-F891A5032AF9}" srcOrd="1" destOrd="0" presId="urn:microsoft.com/office/officeart/2005/8/layout/hList7#1"/>
    <dgm:cxn modelId="{CAE82964-48B1-4FF1-9540-CE405A7F89B4}" type="presParOf" srcId="{F6FF5D45-4F4E-4795-84C9-E1101986B3A7}" destId="{B530CD22-97C3-4639-BB0A-CBBFF945ED9D}" srcOrd="2" destOrd="0" presId="urn:microsoft.com/office/officeart/2005/8/layout/hList7#1"/>
    <dgm:cxn modelId="{5EB2C683-9B15-4E35-99DB-3EBE802B635C}" type="presParOf" srcId="{B530CD22-97C3-4639-BB0A-CBBFF945ED9D}" destId="{48F51537-1F27-4857-848F-39A5F8461EA3}" srcOrd="0" destOrd="0" presId="urn:microsoft.com/office/officeart/2005/8/layout/hList7#1"/>
    <dgm:cxn modelId="{FF9CD614-8D62-4453-A506-3326484D0E10}" type="presParOf" srcId="{B530CD22-97C3-4639-BB0A-CBBFF945ED9D}" destId="{4CC1AE12-9684-4948-8CC0-5C82DB9E8A15}" srcOrd="1" destOrd="0" presId="urn:microsoft.com/office/officeart/2005/8/layout/hList7#1"/>
    <dgm:cxn modelId="{AF829726-0265-40E8-B2D2-F8A7F3E3C612}" type="presParOf" srcId="{B530CD22-97C3-4639-BB0A-CBBFF945ED9D}" destId="{AC86C737-6EC7-4A06-B55C-91D8B33995DC}" srcOrd="2" destOrd="0" presId="urn:microsoft.com/office/officeart/2005/8/layout/hList7#1"/>
    <dgm:cxn modelId="{9C50A8A3-CAF3-47C5-9C70-20A60101C444}" type="presParOf" srcId="{B530CD22-97C3-4639-BB0A-CBBFF945ED9D}" destId="{B5D80FE5-C53E-4F7F-9191-8DB8DB43E1D3}" srcOrd="3" destOrd="0" presId="urn:microsoft.com/office/officeart/2005/8/layout/hList7#1"/>
    <dgm:cxn modelId="{18203AFF-F143-4088-AE40-6D98B4AB6219}" type="presParOf" srcId="{F6FF5D45-4F4E-4795-84C9-E1101986B3A7}" destId="{A8A76C14-0D6E-45CA-8668-44BA34D31EBA}" srcOrd="3" destOrd="0" presId="urn:microsoft.com/office/officeart/2005/8/layout/hList7#1"/>
    <dgm:cxn modelId="{F94E88E3-AEF4-4059-9B02-CE809B252883}" type="presParOf" srcId="{F6FF5D45-4F4E-4795-84C9-E1101986B3A7}" destId="{2E8D8871-B9D6-4E8D-A94F-C653798FD5D4}" srcOrd="4" destOrd="0" presId="urn:microsoft.com/office/officeart/2005/8/layout/hList7#1"/>
    <dgm:cxn modelId="{71B20869-80B5-4070-9E24-F6A042AC8505}" type="presParOf" srcId="{2E8D8871-B9D6-4E8D-A94F-C653798FD5D4}" destId="{B8EEC0BC-750E-4F21-91AC-E11D3E5085AF}" srcOrd="0" destOrd="0" presId="urn:microsoft.com/office/officeart/2005/8/layout/hList7#1"/>
    <dgm:cxn modelId="{AF9E9E0A-FEB2-4B92-9E04-F1B057826437}" type="presParOf" srcId="{2E8D8871-B9D6-4E8D-A94F-C653798FD5D4}" destId="{859BD2E7-D5F7-4313-BE22-0B146E95A64C}" srcOrd="1" destOrd="0" presId="urn:microsoft.com/office/officeart/2005/8/layout/hList7#1"/>
    <dgm:cxn modelId="{F3864B08-174A-4766-B40D-7153CA7AB71C}" type="presParOf" srcId="{2E8D8871-B9D6-4E8D-A94F-C653798FD5D4}" destId="{4983E49D-CDA4-4CAA-A935-3E2E679D8F59}" srcOrd="2" destOrd="0" presId="urn:microsoft.com/office/officeart/2005/8/layout/hList7#1"/>
    <dgm:cxn modelId="{6B2D9232-AA89-450B-893A-3F44E56F87C9}" type="presParOf" srcId="{2E8D8871-B9D6-4E8D-A94F-C653798FD5D4}" destId="{22C4B4F2-0CAA-4CC5-9222-299DF8ED298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9C3A1-9E51-430A-8CFF-941845D3BDB0}" type="doc">
      <dgm:prSet loTypeId="urn:microsoft.com/office/officeart/2005/8/layout/vList4#1" loCatId="list" qsTypeId="urn:microsoft.com/office/officeart/2005/8/quickstyle/simple1" qsCatId="simple" csTypeId="urn:microsoft.com/office/officeart/2005/8/colors/colorful3" csCatId="colorful" phldr="1"/>
      <dgm:spPr/>
      <dgm:t>
        <a:bodyPr/>
        <a:lstStyle/>
        <a:p>
          <a:endParaRPr lang="en-US"/>
        </a:p>
      </dgm:t>
    </dgm:pt>
    <dgm:pt modelId="{9F841F9E-FB23-4720-B944-157CD798AE76}">
      <dgm:prSet phldrT="[Text]"/>
      <dgm:spPr/>
      <dgm:t>
        <a:bodyPr/>
        <a:lstStyle/>
        <a:p>
          <a:r>
            <a:rPr lang="en-US" sz="1600" b="1" dirty="0" smtClean="0">
              <a:solidFill>
                <a:srgbClr val="FF0000"/>
              </a:solidFill>
            </a:rPr>
            <a:t>Physical Resources –  </a:t>
          </a:r>
          <a:endParaRPr lang="en-US" sz="1600" b="1" dirty="0">
            <a:solidFill>
              <a:srgbClr val="FF0000"/>
            </a:solidFill>
          </a:endParaRPr>
        </a:p>
      </dgm:t>
    </dgm:pt>
    <dgm:pt modelId="{FF0FA27D-24E8-4630-B901-9B54D24A786E}" type="parTrans" cxnId="{0D1B9C00-B8AB-4839-A9B7-63B0B8947E89}">
      <dgm:prSet/>
      <dgm:spPr/>
      <dgm:t>
        <a:bodyPr/>
        <a:lstStyle/>
        <a:p>
          <a:endParaRPr lang="en-US"/>
        </a:p>
      </dgm:t>
    </dgm:pt>
    <dgm:pt modelId="{5DC1475D-C878-467E-93B9-05D2C7F0FA82}" type="sibTrans" cxnId="{0D1B9C00-B8AB-4839-A9B7-63B0B8947E89}">
      <dgm:prSet/>
      <dgm:spPr/>
      <dgm:t>
        <a:bodyPr/>
        <a:lstStyle/>
        <a:p>
          <a:endParaRPr lang="en-US"/>
        </a:p>
      </dgm:t>
    </dgm:pt>
    <dgm:pt modelId="{76225742-59F3-4193-B190-4D9162EC0ABB}">
      <dgm:prSet phldrT="[Text]" custT="1"/>
      <dgm:spPr/>
      <dgm:t>
        <a:bodyPr/>
        <a:lstStyle/>
        <a:p>
          <a:r>
            <a:rPr lang="en-US" sz="1300" dirty="0" smtClean="0"/>
            <a:t>Equipment and building (audits, maintenance schedules, disaster management etc)</a:t>
          </a:r>
          <a:endParaRPr lang="en-US" sz="1300" dirty="0"/>
        </a:p>
      </dgm:t>
    </dgm:pt>
    <dgm:pt modelId="{45BAE85B-363D-4A4B-A049-15F6994420B0}" type="parTrans" cxnId="{F30FE526-1A78-4AC8-AF17-BED5B022EEC4}">
      <dgm:prSet/>
      <dgm:spPr/>
      <dgm:t>
        <a:bodyPr/>
        <a:lstStyle/>
        <a:p>
          <a:endParaRPr lang="en-US"/>
        </a:p>
      </dgm:t>
    </dgm:pt>
    <dgm:pt modelId="{23B006A9-AD25-43C3-B7D6-3B20D4FA37B2}" type="sibTrans" cxnId="{F30FE526-1A78-4AC8-AF17-BED5B022EEC4}">
      <dgm:prSet/>
      <dgm:spPr/>
      <dgm:t>
        <a:bodyPr/>
        <a:lstStyle/>
        <a:p>
          <a:endParaRPr lang="en-US"/>
        </a:p>
      </dgm:t>
    </dgm:pt>
    <dgm:pt modelId="{CA3AEA5A-57D2-43A0-B86A-777E5D49755E}">
      <dgm:prSet phldrT="[Text]"/>
      <dgm:spPr/>
      <dgm:t>
        <a:bodyPr/>
        <a:lstStyle/>
        <a:p>
          <a:r>
            <a:rPr lang="en-US" b="1" dirty="0" smtClean="0">
              <a:solidFill>
                <a:schemeClr val="tx1"/>
              </a:solidFill>
            </a:rPr>
            <a:t>Human Resources -</a:t>
          </a:r>
          <a:endParaRPr lang="en-US" b="1" dirty="0">
            <a:solidFill>
              <a:schemeClr val="tx1"/>
            </a:solidFill>
          </a:endParaRPr>
        </a:p>
      </dgm:t>
    </dgm:pt>
    <dgm:pt modelId="{984628F3-8D98-458E-8BC8-E2E382C9E914}" type="parTrans" cxnId="{61E13046-02B1-4DD7-9D47-26EC833DF2F9}">
      <dgm:prSet/>
      <dgm:spPr/>
      <dgm:t>
        <a:bodyPr/>
        <a:lstStyle/>
        <a:p>
          <a:endParaRPr lang="en-US"/>
        </a:p>
      </dgm:t>
    </dgm:pt>
    <dgm:pt modelId="{64CF13A1-BD37-43A2-9878-6BB13161DB0F}" type="sibTrans" cxnId="{61E13046-02B1-4DD7-9D47-26EC833DF2F9}">
      <dgm:prSet/>
      <dgm:spPr/>
      <dgm:t>
        <a:bodyPr/>
        <a:lstStyle/>
        <a:p>
          <a:endParaRPr lang="en-US"/>
        </a:p>
      </dgm:t>
    </dgm:pt>
    <dgm:pt modelId="{11F7A03C-D766-417B-94C9-72C8EA17FC77}">
      <dgm:prSet phldrT="[Text]"/>
      <dgm:spPr/>
      <dgm:t>
        <a:bodyPr/>
        <a:lstStyle/>
        <a:p>
          <a:r>
            <a:rPr lang="en-US" dirty="0" smtClean="0"/>
            <a:t>Selection and placement (background checks, pre-employment medicals, on-boarding)</a:t>
          </a:r>
          <a:endParaRPr lang="en-US" dirty="0"/>
        </a:p>
      </dgm:t>
    </dgm:pt>
    <dgm:pt modelId="{A1A5AF1E-CE69-403A-86B4-7529FA9ADE3A}" type="parTrans" cxnId="{835B0339-504C-4E87-B665-9F6D027F84FF}">
      <dgm:prSet/>
      <dgm:spPr/>
      <dgm:t>
        <a:bodyPr/>
        <a:lstStyle/>
        <a:p>
          <a:endParaRPr lang="en-US"/>
        </a:p>
      </dgm:t>
    </dgm:pt>
    <dgm:pt modelId="{B87E9D11-1896-4CF4-B06A-CB270B00126C}" type="sibTrans" cxnId="{835B0339-504C-4E87-B665-9F6D027F84FF}">
      <dgm:prSet/>
      <dgm:spPr/>
      <dgm:t>
        <a:bodyPr/>
        <a:lstStyle/>
        <a:p>
          <a:endParaRPr lang="en-US"/>
        </a:p>
      </dgm:t>
    </dgm:pt>
    <dgm:pt modelId="{83EA370B-4E35-49BF-BE26-CED9BAD41F0A}">
      <dgm:prSet phldrT="[Text]"/>
      <dgm:spPr/>
      <dgm:t>
        <a:bodyPr/>
        <a:lstStyle/>
        <a:p>
          <a:r>
            <a:rPr lang="en-US" dirty="0" smtClean="0"/>
            <a:t>Training and development  (benchmarking, performance management,  LMS)</a:t>
          </a:r>
          <a:endParaRPr lang="en-US" dirty="0"/>
        </a:p>
      </dgm:t>
    </dgm:pt>
    <dgm:pt modelId="{C1DBF932-FBFC-42AF-8044-39882D8DBD83}" type="parTrans" cxnId="{DDCA40EE-8D61-4694-83E1-E9E1CA97FE55}">
      <dgm:prSet/>
      <dgm:spPr/>
      <dgm:t>
        <a:bodyPr/>
        <a:lstStyle/>
        <a:p>
          <a:endParaRPr lang="en-US"/>
        </a:p>
      </dgm:t>
    </dgm:pt>
    <dgm:pt modelId="{5909F073-0BCC-4499-8D84-EC36AE5D7F46}" type="sibTrans" cxnId="{DDCA40EE-8D61-4694-83E1-E9E1CA97FE55}">
      <dgm:prSet/>
      <dgm:spPr/>
      <dgm:t>
        <a:bodyPr/>
        <a:lstStyle/>
        <a:p>
          <a:endParaRPr lang="en-US"/>
        </a:p>
      </dgm:t>
    </dgm:pt>
    <dgm:pt modelId="{3CD9F5BE-DB3F-47EA-8FD5-7BF863050BC6}">
      <dgm:prSet phldrT="[Text]"/>
      <dgm:spPr/>
      <dgm:t>
        <a:bodyPr/>
        <a:lstStyle/>
        <a:p>
          <a:r>
            <a:rPr lang="en-US" b="1" dirty="0" smtClean="0">
              <a:solidFill>
                <a:srgbClr val="002060"/>
              </a:solidFill>
            </a:rPr>
            <a:t>Financial Resources</a:t>
          </a:r>
          <a:endParaRPr lang="en-US" b="1" dirty="0">
            <a:solidFill>
              <a:srgbClr val="002060"/>
            </a:solidFill>
          </a:endParaRPr>
        </a:p>
      </dgm:t>
    </dgm:pt>
    <dgm:pt modelId="{8E97E5DE-E9DC-4D4A-94E2-6AAD9AC7051B}" type="parTrans" cxnId="{1235956A-A475-40C7-ABA3-DDCE2CAE7DBD}">
      <dgm:prSet/>
      <dgm:spPr/>
      <dgm:t>
        <a:bodyPr/>
        <a:lstStyle/>
        <a:p>
          <a:endParaRPr lang="en-US"/>
        </a:p>
      </dgm:t>
    </dgm:pt>
    <dgm:pt modelId="{5033F56A-11A9-4EBC-9BDA-4A659B791688}" type="sibTrans" cxnId="{1235956A-A475-40C7-ABA3-DDCE2CAE7DBD}">
      <dgm:prSet/>
      <dgm:spPr/>
      <dgm:t>
        <a:bodyPr/>
        <a:lstStyle/>
        <a:p>
          <a:endParaRPr lang="en-US"/>
        </a:p>
      </dgm:t>
    </dgm:pt>
    <dgm:pt modelId="{A38739A1-3E5A-472A-8AD6-CC113312E6A1}">
      <dgm:prSet phldrT="[Text]"/>
      <dgm:spPr/>
      <dgm:t>
        <a:bodyPr/>
        <a:lstStyle/>
        <a:p>
          <a:r>
            <a:rPr lang="en-US" dirty="0" smtClean="0"/>
            <a:t>Debt, cash flow. receivables, payables; financial statements;</a:t>
          </a:r>
          <a:endParaRPr lang="en-US" dirty="0"/>
        </a:p>
      </dgm:t>
    </dgm:pt>
    <dgm:pt modelId="{D10B8D14-3C50-4FBA-887C-976A6DA63C8F}" type="parTrans" cxnId="{890D425D-ECE0-402F-B880-D58CA4CABD81}">
      <dgm:prSet/>
      <dgm:spPr/>
      <dgm:t>
        <a:bodyPr/>
        <a:lstStyle/>
        <a:p>
          <a:endParaRPr lang="en-US"/>
        </a:p>
      </dgm:t>
    </dgm:pt>
    <dgm:pt modelId="{7B204636-A968-453E-B446-25DD6A4D4B51}" type="sibTrans" cxnId="{890D425D-ECE0-402F-B880-D58CA4CABD81}">
      <dgm:prSet/>
      <dgm:spPr/>
      <dgm:t>
        <a:bodyPr/>
        <a:lstStyle/>
        <a:p>
          <a:endParaRPr lang="en-US"/>
        </a:p>
      </dgm:t>
    </dgm:pt>
    <dgm:pt modelId="{246D985D-A7C4-49AB-869A-747C043D324E}">
      <dgm:prSet phldrT="[Text]"/>
      <dgm:spPr/>
      <dgm:t>
        <a:bodyPr/>
        <a:lstStyle/>
        <a:p>
          <a:r>
            <a:rPr lang="en-US" dirty="0" smtClean="0"/>
            <a:t>Risk management, budget management; ratio analysis; </a:t>
          </a:r>
          <a:endParaRPr lang="en-US" dirty="0"/>
        </a:p>
      </dgm:t>
    </dgm:pt>
    <dgm:pt modelId="{2D041D82-D923-4945-81D9-C3E7E5417361}" type="parTrans" cxnId="{09FCD9EF-3449-49D8-86C0-D8AF3D1FB0F1}">
      <dgm:prSet/>
      <dgm:spPr/>
      <dgm:t>
        <a:bodyPr/>
        <a:lstStyle/>
        <a:p>
          <a:endParaRPr lang="en-US"/>
        </a:p>
      </dgm:t>
    </dgm:pt>
    <dgm:pt modelId="{E7A466BD-0313-4A42-8E92-69C4CD5A8869}" type="sibTrans" cxnId="{09FCD9EF-3449-49D8-86C0-D8AF3D1FB0F1}">
      <dgm:prSet/>
      <dgm:spPr/>
      <dgm:t>
        <a:bodyPr/>
        <a:lstStyle/>
        <a:p>
          <a:endParaRPr lang="en-US"/>
        </a:p>
      </dgm:t>
    </dgm:pt>
    <dgm:pt modelId="{3469935D-D93A-459F-8719-8DC8ED6294AA}">
      <dgm:prSet/>
      <dgm:spPr/>
      <dgm:t>
        <a:bodyPr/>
        <a:lstStyle/>
        <a:p>
          <a:endParaRPr lang="en-US"/>
        </a:p>
      </dgm:t>
    </dgm:pt>
    <dgm:pt modelId="{44A54146-9AD7-4546-9464-240A9FB7164B}" type="parTrans" cxnId="{898E72CA-4E46-41C5-A92C-E06971EAAA64}">
      <dgm:prSet/>
      <dgm:spPr/>
      <dgm:t>
        <a:bodyPr/>
        <a:lstStyle/>
        <a:p>
          <a:endParaRPr lang="en-US"/>
        </a:p>
      </dgm:t>
    </dgm:pt>
    <dgm:pt modelId="{7D7C96BD-ECAC-457B-8808-50AE78E4B93B}" type="sibTrans" cxnId="{898E72CA-4E46-41C5-A92C-E06971EAAA64}">
      <dgm:prSet/>
      <dgm:spPr/>
      <dgm:t>
        <a:bodyPr/>
        <a:lstStyle/>
        <a:p>
          <a:endParaRPr lang="en-US"/>
        </a:p>
      </dgm:t>
    </dgm:pt>
    <dgm:pt modelId="{97E9F21E-A003-4734-A64B-F22C9012C4B1}">
      <dgm:prSet phldrT="[Text]" custT="1"/>
      <dgm:spPr/>
      <dgm:t>
        <a:bodyPr/>
        <a:lstStyle/>
        <a:p>
          <a:r>
            <a:rPr lang="en-US" sz="1300" dirty="0" smtClean="0"/>
            <a:t>Inventory Management (stock taking, just-in-time systems, security,)</a:t>
          </a:r>
          <a:endParaRPr lang="en-US" sz="1300" dirty="0"/>
        </a:p>
      </dgm:t>
    </dgm:pt>
    <dgm:pt modelId="{58382A26-F1B0-41B0-9C7F-D177B4DE01D1}" type="sibTrans" cxnId="{0021022E-41CF-4C78-9DD9-2B61CA9A5A59}">
      <dgm:prSet/>
      <dgm:spPr/>
      <dgm:t>
        <a:bodyPr/>
        <a:lstStyle/>
        <a:p>
          <a:endParaRPr lang="en-US"/>
        </a:p>
      </dgm:t>
    </dgm:pt>
    <dgm:pt modelId="{5A2266A6-A4AD-4E6A-AD5D-D70499CABC4E}" type="parTrans" cxnId="{0021022E-41CF-4C78-9DD9-2B61CA9A5A59}">
      <dgm:prSet/>
      <dgm:spPr/>
      <dgm:t>
        <a:bodyPr/>
        <a:lstStyle/>
        <a:p>
          <a:endParaRPr lang="en-US"/>
        </a:p>
      </dgm:t>
    </dgm:pt>
    <dgm:pt modelId="{3A937FDD-7EBB-42ED-AD80-6D37557F8D9B}">
      <dgm:prSet phldrT="[Text]" custT="1"/>
      <dgm:spPr/>
      <dgm:t>
        <a:bodyPr/>
        <a:lstStyle/>
        <a:p>
          <a:r>
            <a:rPr lang="en-US" sz="1300" dirty="0" smtClean="0"/>
            <a:t>Operations Control (automation, </a:t>
          </a:r>
          <a:r>
            <a:rPr lang="en-US" sz="1300" dirty="0" err="1" smtClean="0"/>
            <a:t>feedforward</a:t>
          </a:r>
          <a:r>
            <a:rPr lang="en-US" sz="1300" dirty="0" smtClean="0"/>
            <a:t>, concurrent and feedback systems. Quality mgmt.)</a:t>
          </a:r>
          <a:endParaRPr lang="en-US" sz="1300" dirty="0"/>
        </a:p>
      </dgm:t>
    </dgm:pt>
    <dgm:pt modelId="{3215C79B-EDCE-4084-89BE-82AA43360598}" type="parTrans" cxnId="{CBD19B1A-F560-41FE-AD3A-2090BEE2BE08}">
      <dgm:prSet/>
      <dgm:spPr/>
      <dgm:t>
        <a:bodyPr/>
        <a:lstStyle/>
        <a:p>
          <a:endParaRPr lang="en-US"/>
        </a:p>
      </dgm:t>
    </dgm:pt>
    <dgm:pt modelId="{6A4D54F9-7430-4B8A-97A1-383F21BE25D9}" type="sibTrans" cxnId="{CBD19B1A-F560-41FE-AD3A-2090BEE2BE08}">
      <dgm:prSet/>
      <dgm:spPr/>
      <dgm:t>
        <a:bodyPr/>
        <a:lstStyle/>
        <a:p>
          <a:endParaRPr lang="en-US"/>
        </a:p>
      </dgm:t>
    </dgm:pt>
    <dgm:pt modelId="{FEEB2ED4-B6F4-4C45-801D-5733060CD89A}">
      <dgm:prSet phldrT="[Text]"/>
      <dgm:spPr/>
      <dgm:t>
        <a:bodyPr/>
        <a:lstStyle/>
        <a:p>
          <a:r>
            <a:rPr lang="en-US" dirty="0" smtClean="0"/>
            <a:t>Performance appraisal and compensation (benchmarking,  merit pay, pay for performance)</a:t>
          </a:r>
          <a:endParaRPr lang="en-US" dirty="0"/>
        </a:p>
      </dgm:t>
    </dgm:pt>
    <dgm:pt modelId="{1027A4FA-39BD-4912-A4E9-E75657CED68E}" type="parTrans" cxnId="{E2D946DB-09EA-4002-8E6C-28539E45E41C}">
      <dgm:prSet/>
      <dgm:spPr/>
      <dgm:t>
        <a:bodyPr/>
        <a:lstStyle/>
        <a:p>
          <a:endParaRPr lang="en-US"/>
        </a:p>
      </dgm:t>
    </dgm:pt>
    <dgm:pt modelId="{3CE18526-C901-43FC-9CE9-8E41F66E31D5}" type="sibTrans" cxnId="{E2D946DB-09EA-4002-8E6C-28539E45E41C}">
      <dgm:prSet/>
      <dgm:spPr/>
      <dgm:t>
        <a:bodyPr/>
        <a:lstStyle/>
        <a:p>
          <a:endParaRPr lang="en-US"/>
        </a:p>
      </dgm:t>
    </dgm:pt>
    <dgm:pt modelId="{423C75C0-FAA9-49CB-9EBB-0BFEA494D4A2}">
      <dgm:prSet phldrT="[Text]"/>
      <dgm:spPr/>
      <dgm:t>
        <a:bodyPr/>
        <a:lstStyle/>
        <a:p>
          <a:r>
            <a:rPr lang="en-US" dirty="0" smtClean="0"/>
            <a:t>Asset management, investments</a:t>
          </a:r>
          <a:endParaRPr lang="en-US" dirty="0"/>
        </a:p>
      </dgm:t>
    </dgm:pt>
    <dgm:pt modelId="{B8DF57E3-A634-45E6-BF29-A73526C4A125}" type="parTrans" cxnId="{5D4767A6-B8EF-4154-83E2-46B5F936EF57}">
      <dgm:prSet/>
      <dgm:spPr/>
      <dgm:t>
        <a:bodyPr/>
        <a:lstStyle/>
        <a:p>
          <a:endParaRPr lang="en-US"/>
        </a:p>
      </dgm:t>
    </dgm:pt>
    <dgm:pt modelId="{827C5DF4-ECEE-4366-824C-D6B94C099BA2}" type="sibTrans" cxnId="{5D4767A6-B8EF-4154-83E2-46B5F936EF57}">
      <dgm:prSet/>
      <dgm:spPr/>
      <dgm:t>
        <a:bodyPr/>
        <a:lstStyle/>
        <a:p>
          <a:endParaRPr lang="en-US"/>
        </a:p>
      </dgm:t>
    </dgm:pt>
    <dgm:pt modelId="{E773276C-D9E6-4172-8CA2-6E7D300EBA2C}" type="pres">
      <dgm:prSet presAssocID="{A139C3A1-9E51-430A-8CFF-941845D3BDB0}" presName="linear" presStyleCnt="0">
        <dgm:presLayoutVars>
          <dgm:dir/>
          <dgm:resizeHandles val="exact"/>
        </dgm:presLayoutVars>
      </dgm:prSet>
      <dgm:spPr/>
      <dgm:t>
        <a:bodyPr/>
        <a:lstStyle/>
        <a:p>
          <a:endParaRPr lang="en-US"/>
        </a:p>
      </dgm:t>
    </dgm:pt>
    <dgm:pt modelId="{3DFFAD53-6FDA-478C-876B-A8604381E954}" type="pres">
      <dgm:prSet presAssocID="{9F841F9E-FB23-4720-B944-157CD798AE76}" presName="comp" presStyleCnt="0"/>
      <dgm:spPr/>
    </dgm:pt>
    <dgm:pt modelId="{8880B4C8-1530-483E-94E6-42441ABF2DB8}" type="pres">
      <dgm:prSet presAssocID="{9F841F9E-FB23-4720-B944-157CD798AE76}" presName="box" presStyleLbl="node1" presStyleIdx="0" presStyleCnt="4"/>
      <dgm:spPr/>
      <dgm:t>
        <a:bodyPr/>
        <a:lstStyle/>
        <a:p>
          <a:endParaRPr lang="en-US"/>
        </a:p>
      </dgm:t>
    </dgm:pt>
    <dgm:pt modelId="{365F4EF4-036E-47AE-AB3D-40F4D96B13CB}" type="pres">
      <dgm:prSet presAssocID="{9F841F9E-FB23-4720-B944-157CD798AE76}" presName="img" presStyleLbl="fgImgPlace1" presStyleIdx="0" presStyleCnt="4"/>
      <dgm:spPr>
        <a:blipFill rotWithShape="0">
          <a:blip xmlns:r="http://schemas.openxmlformats.org/officeDocument/2006/relationships" r:embed="rId1"/>
          <a:stretch>
            <a:fillRect/>
          </a:stretch>
        </a:blipFill>
      </dgm:spPr>
    </dgm:pt>
    <dgm:pt modelId="{2DD31296-AC06-45F3-B511-21FE1F8A78AB}" type="pres">
      <dgm:prSet presAssocID="{9F841F9E-FB23-4720-B944-157CD798AE76}" presName="text" presStyleLbl="node1" presStyleIdx="0" presStyleCnt="4">
        <dgm:presLayoutVars>
          <dgm:bulletEnabled val="1"/>
        </dgm:presLayoutVars>
      </dgm:prSet>
      <dgm:spPr/>
      <dgm:t>
        <a:bodyPr/>
        <a:lstStyle/>
        <a:p>
          <a:endParaRPr lang="en-US"/>
        </a:p>
      </dgm:t>
    </dgm:pt>
    <dgm:pt modelId="{5AA1FAAE-6218-4D40-9F1B-6ED77130D737}" type="pres">
      <dgm:prSet presAssocID="{5DC1475D-C878-467E-93B9-05D2C7F0FA82}" presName="spacer" presStyleCnt="0"/>
      <dgm:spPr/>
    </dgm:pt>
    <dgm:pt modelId="{128FF515-29FC-4E67-B633-4F3C838AD7E8}" type="pres">
      <dgm:prSet presAssocID="{CA3AEA5A-57D2-43A0-B86A-777E5D49755E}" presName="comp" presStyleCnt="0"/>
      <dgm:spPr/>
    </dgm:pt>
    <dgm:pt modelId="{AAB10630-FC74-4B31-9413-013CC7B79610}" type="pres">
      <dgm:prSet presAssocID="{CA3AEA5A-57D2-43A0-B86A-777E5D49755E}" presName="box" presStyleLbl="node1" presStyleIdx="1" presStyleCnt="4"/>
      <dgm:spPr/>
      <dgm:t>
        <a:bodyPr/>
        <a:lstStyle/>
        <a:p>
          <a:endParaRPr lang="en-US"/>
        </a:p>
      </dgm:t>
    </dgm:pt>
    <dgm:pt modelId="{D156DBC0-8FD2-4A98-A6A8-35C49113E18D}" type="pres">
      <dgm:prSet presAssocID="{CA3AEA5A-57D2-43A0-B86A-777E5D49755E}" presName="img" presStyleLbl="fgImgPlace1" presStyleIdx="1" presStyleCnt="4"/>
      <dgm:spPr>
        <a:blipFill rotWithShape="0">
          <a:blip xmlns:r="http://schemas.openxmlformats.org/officeDocument/2006/relationships" r:embed="rId2"/>
          <a:stretch>
            <a:fillRect/>
          </a:stretch>
        </a:blipFill>
      </dgm:spPr>
    </dgm:pt>
    <dgm:pt modelId="{04189222-78AF-4B8F-84FD-950DED80825E}" type="pres">
      <dgm:prSet presAssocID="{CA3AEA5A-57D2-43A0-B86A-777E5D49755E}" presName="text" presStyleLbl="node1" presStyleIdx="1" presStyleCnt="4">
        <dgm:presLayoutVars>
          <dgm:bulletEnabled val="1"/>
        </dgm:presLayoutVars>
      </dgm:prSet>
      <dgm:spPr/>
      <dgm:t>
        <a:bodyPr/>
        <a:lstStyle/>
        <a:p>
          <a:endParaRPr lang="en-US"/>
        </a:p>
      </dgm:t>
    </dgm:pt>
    <dgm:pt modelId="{EE590741-056A-4681-912A-01EB04569D55}" type="pres">
      <dgm:prSet presAssocID="{64CF13A1-BD37-43A2-9878-6BB13161DB0F}" presName="spacer" presStyleCnt="0"/>
      <dgm:spPr/>
    </dgm:pt>
    <dgm:pt modelId="{8D3A955E-EF8B-4B52-8533-4707F3BA6C51}" type="pres">
      <dgm:prSet presAssocID="{3469935D-D93A-459F-8719-8DC8ED6294AA}" presName="comp" presStyleCnt="0"/>
      <dgm:spPr/>
    </dgm:pt>
    <dgm:pt modelId="{EA1B03A2-6CF0-4D1A-8C8D-308C2DA9BC56}" type="pres">
      <dgm:prSet presAssocID="{3469935D-D93A-459F-8719-8DC8ED6294AA}" presName="box" presStyleLbl="node1" presStyleIdx="2" presStyleCnt="4" custLinFactNeighborX="-926" custLinFactNeighborY="-2585"/>
      <dgm:spPr/>
      <dgm:t>
        <a:bodyPr/>
        <a:lstStyle/>
        <a:p>
          <a:endParaRPr lang="en-US"/>
        </a:p>
      </dgm:t>
    </dgm:pt>
    <dgm:pt modelId="{9D7B4A8C-E1D7-4A47-9F68-8F493E81E0C1}" type="pres">
      <dgm:prSet presAssocID="{3469935D-D93A-459F-8719-8DC8ED6294AA}" presName="img" presStyleLbl="fgImgPlace1" presStyleIdx="2" presStyleCnt="4"/>
      <dgm:spPr>
        <a:blipFill rotWithShape="0">
          <a:blip xmlns:r="http://schemas.openxmlformats.org/officeDocument/2006/relationships" r:embed="rId3"/>
          <a:stretch>
            <a:fillRect/>
          </a:stretch>
        </a:blipFill>
      </dgm:spPr>
    </dgm:pt>
    <dgm:pt modelId="{C8193CE0-EE24-4B5E-A7E7-869C4987DAF0}" type="pres">
      <dgm:prSet presAssocID="{3469935D-D93A-459F-8719-8DC8ED6294AA}" presName="text" presStyleLbl="node1" presStyleIdx="2" presStyleCnt="4">
        <dgm:presLayoutVars>
          <dgm:bulletEnabled val="1"/>
        </dgm:presLayoutVars>
      </dgm:prSet>
      <dgm:spPr/>
      <dgm:t>
        <a:bodyPr/>
        <a:lstStyle/>
        <a:p>
          <a:endParaRPr lang="en-US"/>
        </a:p>
      </dgm:t>
    </dgm:pt>
    <dgm:pt modelId="{D170D45B-BE7E-41BD-A20D-07259CE5679C}" type="pres">
      <dgm:prSet presAssocID="{7D7C96BD-ECAC-457B-8808-50AE78E4B93B}" presName="spacer" presStyleCnt="0"/>
      <dgm:spPr/>
    </dgm:pt>
    <dgm:pt modelId="{A3443AF3-A126-40C6-A771-63A5E1F7A6CD}" type="pres">
      <dgm:prSet presAssocID="{3CD9F5BE-DB3F-47EA-8FD5-7BF863050BC6}" presName="comp" presStyleCnt="0"/>
      <dgm:spPr/>
    </dgm:pt>
    <dgm:pt modelId="{7277416B-78F7-4DD1-B4DE-7820DA17563C}" type="pres">
      <dgm:prSet presAssocID="{3CD9F5BE-DB3F-47EA-8FD5-7BF863050BC6}" presName="box" presStyleLbl="node1" presStyleIdx="3" presStyleCnt="4"/>
      <dgm:spPr/>
      <dgm:t>
        <a:bodyPr/>
        <a:lstStyle/>
        <a:p>
          <a:endParaRPr lang="en-US"/>
        </a:p>
      </dgm:t>
    </dgm:pt>
    <dgm:pt modelId="{D2202D61-44A8-4748-929B-BCC820E8A17E}" type="pres">
      <dgm:prSet presAssocID="{3CD9F5BE-DB3F-47EA-8FD5-7BF863050BC6}" presName="img" presStyleLbl="fgImgPlace1" presStyleIdx="3" presStyleCnt="4"/>
      <dgm:spPr>
        <a:blipFill rotWithShape="0">
          <a:blip xmlns:r="http://schemas.openxmlformats.org/officeDocument/2006/relationships" r:embed="rId4"/>
          <a:stretch>
            <a:fillRect/>
          </a:stretch>
        </a:blipFill>
      </dgm:spPr>
    </dgm:pt>
    <dgm:pt modelId="{1FCC0F07-3320-4207-BB0F-CAA90C9AA683}" type="pres">
      <dgm:prSet presAssocID="{3CD9F5BE-DB3F-47EA-8FD5-7BF863050BC6}" presName="text" presStyleLbl="node1" presStyleIdx="3" presStyleCnt="4">
        <dgm:presLayoutVars>
          <dgm:bulletEnabled val="1"/>
        </dgm:presLayoutVars>
      </dgm:prSet>
      <dgm:spPr/>
      <dgm:t>
        <a:bodyPr/>
        <a:lstStyle/>
        <a:p>
          <a:endParaRPr lang="en-US"/>
        </a:p>
      </dgm:t>
    </dgm:pt>
  </dgm:ptLst>
  <dgm:cxnLst>
    <dgm:cxn modelId="{4FD10383-545D-4B76-85C1-1F7B56C98B99}" type="presOf" srcId="{11F7A03C-D766-417B-94C9-72C8EA17FC77}" destId="{AAB10630-FC74-4B31-9413-013CC7B79610}" srcOrd="0" destOrd="1" presId="urn:microsoft.com/office/officeart/2005/8/layout/vList4#1"/>
    <dgm:cxn modelId="{0629E9EA-CC50-4777-9345-25087211FF21}" type="presOf" srcId="{FEEB2ED4-B6F4-4C45-801D-5733060CD89A}" destId="{AAB10630-FC74-4B31-9413-013CC7B79610}" srcOrd="0" destOrd="2" presId="urn:microsoft.com/office/officeart/2005/8/layout/vList4#1"/>
    <dgm:cxn modelId="{DB7979C5-94F7-4EAA-B220-91B5374479D4}" type="presOf" srcId="{76225742-59F3-4193-B190-4D9162EC0ABB}" destId="{2DD31296-AC06-45F3-B511-21FE1F8A78AB}" srcOrd="1" destOrd="3" presId="urn:microsoft.com/office/officeart/2005/8/layout/vList4#1"/>
    <dgm:cxn modelId="{D3AB858F-A834-4C1C-86CB-250ADFC48966}" type="presOf" srcId="{3A937FDD-7EBB-42ED-AD80-6D37557F8D9B}" destId="{2DD31296-AC06-45F3-B511-21FE1F8A78AB}" srcOrd="1" destOrd="2" presId="urn:microsoft.com/office/officeart/2005/8/layout/vList4#1"/>
    <dgm:cxn modelId="{DDCA40EE-8D61-4694-83E1-E9E1CA97FE55}" srcId="{CA3AEA5A-57D2-43A0-B86A-777E5D49755E}" destId="{83EA370B-4E35-49BF-BE26-CED9BAD41F0A}" srcOrd="2" destOrd="0" parTransId="{C1DBF932-FBFC-42AF-8044-39882D8DBD83}" sibTransId="{5909F073-0BCC-4499-8D84-EC36AE5D7F46}"/>
    <dgm:cxn modelId="{98C15870-CC5E-4256-8119-E784668F6DE2}" type="presOf" srcId="{3469935D-D93A-459F-8719-8DC8ED6294AA}" destId="{C8193CE0-EE24-4B5E-A7E7-869C4987DAF0}" srcOrd="1" destOrd="0" presId="urn:microsoft.com/office/officeart/2005/8/layout/vList4#1"/>
    <dgm:cxn modelId="{30420B28-9A43-4EAC-AD39-63AF5AD09EE7}" type="presOf" srcId="{9F841F9E-FB23-4720-B944-157CD798AE76}" destId="{8880B4C8-1530-483E-94E6-42441ABF2DB8}" srcOrd="0" destOrd="0" presId="urn:microsoft.com/office/officeart/2005/8/layout/vList4#1"/>
    <dgm:cxn modelId="{845DC6FC-443D-44DE-A492-CFC828FBF42C}" type="presOf" srcId="{3469935D-D93A-459F-8719-8DC8ED6294AA}" destId="{EA1B03A2-6CF0-4D1A-8C8D-308C2DA9BC56}" srcOrd="0" destOrd="0" presId="urn:microsoft.com/office/officeart/2005/8/layout/vList4#1"/>
    <dgm:cxn modelId="{0D1B9C00-B8AB-4839-A9B7-63B0B8947E89}" srcId="{A139C3A1-9E51-430A-8CFF-941845D3BDB0}" destId="{9F841F9E-FB23-4720-B944-157CD798AE76}" srcOrd="0" destOrd="0" parTransId="{FF0FA27D-24E8-4630-B901-9B54D24A786E}" sibTransId="{5DC1475D-C878-467E-93B9-05D2C7F0FA82}"/>
    <dgm:cxn modelId="{0021022E-41CF-4C78-9DD9-2B61CA9A5A59}" srcId="{9F841F9E-FB23-4720-B944-157CD798AE76}" destId="{97E9F21E-A003-4734-A64B-F22C9012C4B1}" srcOrd="0" destOrd="0" parTransId="{5A2266A6-A4AD-4E6A-AD5D-D70499CABC4E}" sibTransId="{58382A26-F1B0-41B0-9C7F-D177B4DE01D1}"/>
    <dgm:cxn modelId="{E2D946DB-09EA-4002-8E6C-28539E45E41C}" srcId="{CA3AEA5A-57D2-43A0-B86A-777E5D49755E}" destId="{FEEB2ED4-B6F4-4C45-801D-5733060CD89A}" srcOrd="1" destOrd="0" parTransId="{1027A4FA-39BD-4912-A4E9-E75657CED68E}" sibTransId="{3CE18526-C901-43FC-9CE9-8E41F66E31D5}"/>
    <dgm:cxn modelId="{7F45D49E-A168-4131-A6A8-CE61A352B800}" type="presOf" srcId="{3CD9F5BE-DB3F-47EA-8FD5-7BF863050BC6}" destId="{1FCC0F07-3320-4207-BB0F-CAA90C9AA683}" srcOrd="1" destOrd="0" presId="urn:microsoft.com/office/officeart/2005/8/layout/vList4#1"/>
    <dgm:cxn modelId="{A44F315F-812B-48F5-B9D9-729361B7DE81}" type="presOf" srcId="{A139C3A1-9E51-430A-8CFF-941845D3BDB0}" destId="{E773276C-D9E6-4172-8CA2-6E7D300EBA2C}" srcOrd="0" destOrd="0" presId="urn:microsoft.com/office/officeart/2005/8/layout/vList4#1"/>
    <dgm:cxn modelId="{F30FE526-1A78-4AC8-AF17-BED5B022EEC4}" srcId="{9F841F9E-FB23-4720-B944-157CD798AE76}" destId="{76225742-59F3-4193-B190-4D9162EC0ABB}" srcOrd="2" destOrd="0" parTransId="{45BAE85B-363D-4A4B-A049-15F6994420B0}" sibTransId="{23B006A9-AD25-43C3-B7D6-3B20D4FA37B2}"/>
    <dgm:cxn modelId="{808EE8F0-4287-428B-9C50-B9364E08AF52}" type="presOf" srcId="{246D985D-A7C4-49AB-869A-747C043D324E}" destId="{1FCC0F07-3320-4207-BB0F-CAA90C9AA683}" srcOrd="1" destOrd="3" presId="urn:microsoft.com/office/officeart/2005/8/layout/vList4#1"/>
    <dgm:cxn modelId="{47F8C4A1-20B0-48AE-B814-051C6B71B391}" type="presOf" srcId="{97E9F21E-A003-4734-A64B-F22C9012C4B1}" destId="{2DD31296-AC06-45F3-B511-21FE1F8A78AB}" srcOrd="1" destOrd="1" presId="urn:microsoft.com/office/officeart/2005/8/layout/vList4#1"/>
    <dgm:cxn modelId="{835B0339-504C-4E87-B665-9F6D027F84FF}" srcId="{CA3AEA5A-57D2-43A0-B86A-777E5D49755E}" destId="{11F7A03C-D766-417B-94C9-72C8EA17FC77}" srcOrd="0" destOrd="0" parTransId="{A1A5AF1E-CE69-403A-86B4-7529FA9ADE3A}" sibTransId="{B87E9D11-1896-4CF4-B06A-CB270B00126C}"/>
    <dgm:cxn modelId="{EF054C02-925B-46BC-ADD4-877715931153}" type="presOf" srcId="{CA3AEA5A-57D2-43A0-B86A-777E5D49755E}" destId="{AAB10630-FC74-4B31-9413-013CC7B79610}" srcOrd="0" destOrd="0" presId="urn:microsoft.com/office/officeart/2005/8/layout/vList4#1"/>
    <dgm:cxn modelId="{E6677C9B-F2FB-4CDD-860D-98F7FB2F75A1}" type="presOf" srcId="{246D985D-A7C4-49AB-869A-747C043D324E}" destId="{7277416B-78F7-4DD1-B4DE-7820DA17563C}" srcOrd="0" destOrd="3" presId="urn:microsoft.com/office/officeart/2005/8/layout/vList4#1"/>
    <dgm:cxn modelId="{8691AD0C-91C6-42D1-BB2E-C42DD0B06679}" type="presOf" srcId="{76225742-59F3-4193-B190-4D9162EC0ABB}" destId="{8880B4C8-1530-483E-94E6-42441ABF2DB8}" srcOrd="0" destOrd="3" presId="urn:microsoft.com/office/officeart/2005/8/layout/vList4#1"/>
    <dgm:cxn modelId="{1E103EC8-FBC7-4296-9F64-7D53D9522882}" type="presOf" srcId="{423C75C0-FAA9-49CB-9EBB-0BFEA494D4A2}" destId="{7277416B-78F7-4DD1-B4DE-7820DA17563C}" srcOrd="0" destOrd="2" presId="urn:microsoft.com/office/officeart/2005/8/layout/vList4#1"/>
    <dgm:cxn modelId="{FFFA0884-3FBA-4CAE-BEFD-1A62FA3563A5}" type="presOf" srcId="{97E9F21E-A003-4734-A64B-F22C9012C4B1}" destId="{8880B4C8-1530-483E-94E6-42441ABF2DB8}" srcOrd="0" destOrd="1" presId="urn:microsoft.com/office/officeart/2005/8/layout/vList4#1"/>
    <dgm:cxn modelId="{FD685811-6DDD-44CB-AB73-9EB1862DAA83}" type="presOf" srcId="{A38739A1-3E5A-472A-8AD6-CC113312E6A1}" destId="{1FCC0F07-3320-4207-BB0F-CAA90C9AA683}" srcOrd="1" destOrd="1" presId="urn:microsoft.com/office/officeart/2005/8/layout/vList4#1"/>
    <dgm:cxn modelId="{11C19C99-066E-42F4-AF12-94A5057BE67B}" type="presOf" srcId="{11F7A03C-D766-417B-94C9-72C8EA17FC77}" destId="{04189222-78AF-4B8F-84FD-950DED80825E}" srcOrd="1" destOrd="1" presId="urn:microsoft.com/office/officeart/2005/8/layout/vList4#1"/>
    <dgm:cxn modelId="{A5B3E104-8C26-4885-A91A-BAC6906F2EE2}" type="presOf" srcId="{83EA370B-4E35-49BF-BE26-CED9BAD41F0A}" destId="{AAB10630-FC74-4B31-9413-013CC7B79610}" srcOrd="0" destOrd="3" presId="urn:microsoft.com/office/officeart/2005/8/layout/vList4#1"/>
    <dgm:cxn modelId="{1235956A-A475-40C7-ABA3-DDCE2CAE7DBD}" srcId="{A139C3A1-9E51-430A-8CFF-941845D3BDB0}" destId="{3CD9F5BE-DB3F-47EA-8FD5-7BF863050BC6}" srcOrd="3" destOrd="0" parTransId="{8E97E5DE-E9DC-4D4A-94E2-6AAD9AC7051B}" sibTransId="{5033F56A-11A9-4EBC-9BDA-4A659B791688}"/>
    <dgm:cxn modelId="{5D4767A6-B8EF-4154-83E2-46B5F936EF57}" srcId="{3CD9F5BE-DB3F-47EA-8FD5-7BF863050BC6}" destId="{423C75C0-FAA9-49CB-9EBB-0BFEA494D4A2}" srcOrd="1" destOrd="0" parTransId="{B8DF57E3-A634-45E6-BF29-A73526C4A125}" sibTransId="{827C5DF4-ECEE-4366-824C-D6B94C099BA2}"/>
    <dgm:cxn modelId="{BA6BE8C5-1356-435A-8DD8-CEED98E58A57}" type="presOf" srcId="{423C75C0-FAA9-49CB-9EBB-0BFEA494D4A2}" destId="{1FCC0F07-3320-4207-BB0F-CAA90C9AA683}" srcOrd="1" destOrd="2" presId="urn:microsoft.com/office/officeart/2005/8/layout/vList4#1"/>
    <dgm:cxn modelId="{890D425D-ECE0-402F-B880-D58CA4CABD81}" srcId="{3CD9F5BE-DB3F-47EA-8FD5-7BF863050BC6}" destId="{A38739A1-3E5A-472A-8AD6-CC113312E6A1}" srcOrd="0" destOrd="0" parTransId="{D10B8D14-3C50-4FBA-887C-976A6DA63C8F}" sibTransId="{7B204636-A968-453E-B446-25DD6A4D4B51}"/>
    <dgm:cxn modelId="{09FCD9EF-3449-49D8-86C0-D8AF3D1FB0F1}" srcId="{3CD9F5BE-DB3F-47EA-8FD5-7BF863050BC6}" destId="{246D985D-A7C4-49AB-869A-747C043D324E}" srcOrd="2" destOrd="0" parTransId="{2D041D82-D923-4945-81D9-C3E7E5417361}" sibTransId="{E7A466BD-0313-4A42-8E92-69C4CD5A8869}"/>
    <dgm:cxn modelId="{898E72CA-4E46-41C5-A92C-E06971EAAA64}" srcId="{A139C3A1-9E51-430A-8CFF-941845D3BDB0}" destId="{3469935D-D93A-459F-8719-8DC8ED6294AA}" srcOrd="2" destOrd="0" parTransId="{44A54146-9AD7-4546-9464-240A9FB7164B}" sibTransId="{7D7C96BD-ECAC-457B-8808-50AE78E4B93B}"/>
    <dgm:cxn modelId="{61E13046-02B1-4DD7-9D47-26EC833DF2F9}" srcId="{A139C3A1-9E51-430A-8CFF-941845D3BDB0}" destId="{CA3AEA5A-57D2-43A0-B86A-777E5D49755E}" srcOrd="1" destOrd="0" parTransId="{984628F3-8D98-458E-8BC8-E2E382C9E914}" sibTransId="{64CF13A1-BD37-43A2-9878-6BB13161DB0F}"/>
    <dgm:cxn modelId="{959BBE68-8EBC-4B99-ABE1-1CE20F46C590}" type="presOf" srcId="{CA3AEA5A-57D2-43A0-B86A-777E5D49755E}" destId="{04189222-78AF-4B8F-84FD-950DED80825E}" srcOrd="1" destOrd="0" presId="urn:microsoft.com/office/officeart/2005/8/layout/vList4#1"/>
    <dgm:cxn modelId="{5395E283-A9F2-4D44-BE73-57451DD06331}" type="presOf" srcId="{3CD9F5BE-DB3F-47EA-8FD5-7BF863050BC6}" destId="{7277416B-78F7-4DD1-B4DE-7820DA17563C}" srcOrd="0" destOrd="0" presId="urn:microsoft.com/office/officeart/2005/8/layout/vList4#1"/>
    <dgm:cxn modelId="{41428210-A17A-4C95-9FC5-5B7DCAF93D2C}" type="presOf" srcId="{A38739A1-3E5A-472A-8AD6-CC113312E6A1}" destId="{7277416B-78F7-4DD1-B4DE-7820DA17563C}" srcOrd="0" destOrd="1" presId="urn:microsoft.com/office/officeart/2005/8/layout/vList4#1"/>
    <dgm:cxn modelId="{191E1C0F-8BDC-4C13-ADC3-00EEDB55D4BB}" type="presOf" srcId="{9F841F9E-FB23-4720-B944-157CD798AE76}" destId="{2DD31296-AC06-45F3-B511-21FE1F8A78AB}" srcOrd="1" destOrd="0" presId="urn:microsoft.com/office/officeart/2005/8/layout/vList4#1"/>
    <dgm:cxn modelId="{D83F0E14-B7BE-4724-81DF-52E9126420FA}" type="presOf" srcId="{FEEB2ED4-B6F4-4C45-801D-5733060CD89A}" destId="{04189222-78AF-4B8F-84FD-950DED80825E}" srcOrd="1" destOrd="2" presId="urn:microsoft.com/office/officeart/2005/8/layout/vList4#1"/>
    <dgm:cxn modelId="{CBD19B1A-F560-41FE-AD3A-2090BEE2BE08}" srcId="{9F841F9E-FB23-4720-B944-157CD798AE76}" destId="{3A937FDD-7EBB-42ED-AD80-6D37557F8D9B}" srcOrd="1" destOrd="0" parTransId="{3215C79B-EDCE-4084-89BE-82AA43360598}" sibTransId="{6A4D54F9-7430-4B8A-97A1-383F21BE25D9}"/>
    <dgm:cxn modelId="{FEB3BE81-D8F9-4171-A789-0028DDAEB097}" type="presOf" srcId="{3A937FDD-7EBB-42ED-AD80-6D37557F8D9B}" destId="{8880B4C8-1530-483E-94E6-42441ABF2DB8}" srcOrd="0" destOrd="2" presId="urn:microsoft.com/office/officeart/2005/8/layout/vList4#1"/>
    <dgm:cxn modelId="{8E080B44-9EE1-412F-ADD6-52BF06255B5D}" type="presOf" srcId="{83EA370B-4E35-49BF-BE26-CED9BAD41F0A}" destId="{04189222-78AF-4B8F-84FD-950DED80825E}" srcOrd="1" destOrd="3" presId="urn:microsoft.com/office/officeart/2005/8/layout/vList4#1"/>
    <dgm:cxn modelId="{BF0721EA-6FA2-47E8-AA5D-AE9F31877EAF}" type="presParOf" srcId="{E773276C-D9E6-4172-8CA2-6E7D300EBA2C}" destId="{3DFFAD53-6FDA-478C-876B-A8604381E954}" srcOrd="0" destOrd="0" presId="urn:microsoft.com/office/officeart/2005/8/layout/vList4#1"/>
    <dgm:cxn modelId="{BF256D23-F908-4750-A0AD-20672E292EF0}" type="presParOf" srcId="{3DFFAD53-6FDA-478C-876B-A8604381E954}" destId="{8880B4C8-1530-483E-94E6-42441ABF2DB8}" srcOrd="0" destOrd="0" presId="urn:microsoft.com/office/officeart/2005/8/layout/vList4#1"/>
    <dgm:cxn modelId="{41CB90FC-F2D8-4197-B630-435C65EF00C7}" type="presParOf" srcId="{3DFFAD53-6FDA-478C-876B-A8604381E954}" destId="{365F4EF4-036E-47AE-AB3D-40F4D96B13CB}" srcOrd="1" destOrd="0" presId="urn:microsoft.com/office/officeart/2005/8/layout/vList4#1"/>
    <dgm:cxn modelId="{02EC4EA4-B901-4576-A747-FEAE3E6E8358}" type="presParOf" srcId="{3DFFAD53-6FDA-478C-876B-A8604381E954}" destId="{2DD31296-AC06-45F3-B511-21FE1F8A78AB}" srcOrd="2" destOrd="0" presId="urn:microsoft.com/office/officeart/2005/8/layout/vList4#1"/>
    <dgm:cxn modelId="{090869AA-C23E-400C-A7E3-98374ACD3E85}" type="presParOf" srcId="{E773276C-D9E6-4172-8CA2-6E7D300EBA2C}" destId="{5AA1FAAE-6218-4D40-9F1B-6ED77130D737}" srcOrd="1" destOrd="0" presId="urn:microsoft.com/office/officeart/2005/8/layout/vList4#1"/>
    <dgm:cxn modelId="{DED9B886-7776-4FD9-8052-0E9DFCF3ABC4}" type="presParOf" srcId="{E773276C-D9E6-4172-8CA2-6E7D300EBA2C}" destId="{128FF515-29FC-4E67-B633-4F3C838AD7E8}" srcOrd="2" destOrd="0" presId="urn:microsoft.com/office/officeart/2005/8/layout/vList4#1"/>
    <dgm:cxn modelId="{F2848EE2-622F-4F44-9234-39C3CDF1FD54}" type="presParOf" srcId="{128FF515-29FC-4E67-B633-4F3C838AD7E8}" destId="{AAB10630-FC74-4B31-9413-013CC7B79610}" srcOrd="0" destOrd="0" presId="urn:microsoft.com/office/officeart/2005/8/layout/vList4#1"/>
    <dgm:cxn modelId="{1462B9A3-5C3A-4316-9BF0-215B35372E92}" type="presParOf" srcId="{128FF515-29FC-4E67-B633-4F3C838AD7E8}" destId="{D156DBC0-8FD2-4A98-A6A8-35C49113E18D}" srcOrd="1" destOrd="0" presId="urn:microsoft.com/office/officeart/2005/8/layout/vList4#1"/>
    <dgm:cxn modelId="{A65554B4-F470-455D-B4BA-44CF22836ED8}" type="presParOf" srcId="{128FF515-29FC-4E67-B633-4F3C838AD7E8}" destId="{04189222-78AF-4B8F-84FD-950DED80825E}" srcOrd="2" destOrd="0" presId="urn:microsoft.com/office/officeart/2005/8/layout/vList4#1"/>
    <dgm:cxn modelId="{4A41B3E7-3260-4B5A-A552-16EBAE9F325F}" type="presParOf" srcId="{E773276C-D9E6-4172-8CA2-6E7D300EBA2C}" destId="{EE590741-056A-4681-912A-01EB04569D55}" srcOrd="3" destOrd="0" presId="urn:microsoft.com/office/officeart/2005/8/layout/vList4#1"/>
    <dgm:cxn modelId="{2DCEE7AC-B757-46A0-A041-4D4D6F791097}" type="presParOf" srcId="{E773276C-D9E6-4172-8CA2-6E7D300EBA2C}" destId="{8D3A955E-EF8B-4B52-8533-4707F3BA6C51}" srcOrd="4" destOrd="0" presId="urn:microsoft.com/office/officeart/2005/8/layout/vList4#1"/>
    <dgm:cxn modelId="{626CE0A8-69CC-4C51-8C70-21DD04E54E34}" type="presParOf" srcId="{8D3A955E-EF8B-4B52-8533-4707F3BA6C51}" destId="{EA1B03A2-6CF0-4D1A-8C8D-308C2DA9BC56}" srcOrd="0" destOrd="0" presId="urn:microsoft.com/office/officeart/2005/8/layout/vList4#1"/>
    <dgm:cxn modelId="{5923F664-E106-44BD-9123-3EC05E19E624}" type="presParOf" srcId="{8D3A955E-EF8B-4B52-8533-4707F3BA6C51}" destId="{9D7B4A8C-E1D7-4A47-9F68-8F493E81E0C1}" srcOrd="1" destOrd="0" presId="urn:microsoft.com/office/officeart/2005/8/layout/vList4#1"/>
    <dgm:cxn modelId="{5EEDD452-D784-4AB7-9823-4B79BC9BB705}" type="presParOf" srcId="{8D3A955E-EF8B-4B52-8533-4707F3BA6C51}" destId="{C8193CE0-EE24-4B5E-A7E7-869C4987DAF0}" srcOrd="2" destOrd="0" presId="urn:microsoft.com/office/officeart/2005/8/layout/vList4#1"/>
    <dgm:cxn modelId="{FF7DF12C-A2A4-4B9B-89DF-189E94474848}" type="presParOf" srcId="{E773276C-D9E6-4172-8CA2-6E7D300EBA2C}" destId="{D170D45B-BE7E-41BD-A20D-07259CE5679C}" srcOrd="5" destOrd="0" presId="urn:microsoft.com/office/officeart/2005/8/layout/vList4#1"/>
    <dgm:cxn modelId="{2C4FB5B4-E748-46A4-9534-AF458CA33595}" type="presParOf" srcId="{E773276C-D9E6-4172-8CA2-6E7D300EBA2C}" destId="{A3443AF3-A126-40C6-A771-63A5E1F7A6CD}" srcOrd="6" destOrd="0" presId="urn:microsoft.com/office/officeart/2005/8/layout/vList4#1"/>
    <dgm:cxn modelId="{A0380770-7573-4D70-B6CC-17176B4734C1}" type="presParOf" srcId="{A3443AF3-A126-40C6-A771-63A5E1F7A6CD}" destId="{7277416B-78F7-4DD1-B4DE-7820DA17563C}" srcOrd="0" destOrd="0" presId="urn:microsoft.com/office/officeart/2005/8/layout/vList4#1"/>
    <dgm:cxn modelId="{13E1DE24-D6F7-4F87-9FEC-B3873E2F1BAD}" type="presParOf" srcId="{A3443AF3-A126-40C6-A771-63A5E1F7A6CD}" destId="{D2202D61-44A8-4748-929B-BCC820E8A17E}" srcOrd="1" destOrd="0" presId="urn:microsoft.com/office/officeart/2005/8/layout/vList4#1"/>
    <dgm:cxn modelId="{43E69505-2478-41B9-9033-612CBA95CC86}" type="presParOf" srcId="{A3443AF3-A126-40C6-A771-63A5E1F7A6CD}" destId="{1FCC0F07-3320-4207-BB0F-CAA90C9AA68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B080D-F37E-4E5B-A188-5ED6424F096B}">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Goal Attainment</a:t>
          </a:r>
        </a:p>
        <a:p>
          <a:pPr lvl="0" algn="l" defTabSz="1066800">
            <a:lnSpc>
              <a:spcPct val="90000"/>
            </a:lnSpc>
            <a:spcBef>
              <a:spcPct val="0"/>
            </a:spcBef>
            <a:spcAft>
              <a:spcPct val="35000"/>
            </a:spcAft>
          </a:pPr>
          <a:r>
            <a:rPr lang="en-US" sz="2400" kern="1200" dirty="0" smtClean="0"/>
            <a:t>Use of Resources</a:t>
          </a:r>
        </a:p>
        <a:p>
          <a:pPr lvl="0" algn="l" defTabSz="1066800">
            <a:lnSpc>
              <a:spcPct val="90000"/>
            </a:lnSpc>
            <a:spcBef>
              <a:spcPct val="0"/>
            </a:spcBef>
            <a:spcAft>
              <a:spcPct val="35000"/>
            </a:spcAft>
          </a:pPr>
          <a:r>
            <a:rPr lang="en-US" sz="2400" kern="1200" dirty="0" smtClean="0"/>
            <a:t>Owner Satisfaction</a:t>
          </a:r>
          <a:endParaRPr lang="en-US" sz="2400" kern="1200" dirty="0"/>
        </a:p>
      </dsp:txBody>
      <dsp:txXfrm>
        <a:off x="1727" y="1810385"/>
        <a:ext cx="2688282" cy="1810385"/>
      </dsp:txXfrm>
    </dsp:sp>
    <dsp:sp modelId="{BF7D3925-B94F-4514-9A31-9562012420C7}">
      <dsp:nvSpPr>
        <dsp:cNvPr id="0" name=""/>
        <dsp:cNvSpPr/>
      </dsp:nvSpPr>
      <dsp:spPr>
        <a:xfrm>
          <a:off x="592296"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51537-1F27-4857-848F-39A5F8461EA3}">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Adaptive to Environmental changes</a:t>
          </a:r>
        </a:p>
        <a:p>
          <a:pPr lvl="0" algn="l" defTabSz="889000">
            <a:lnSpc>
              <a:spcPct val="90000"/>
            </a:lnSpc>
            <a:spcBef>
              <a:spcPct val="0"/>
            </a:spcBef>
            <a:spcAft>
              <a:spcPct val="35000"/>
            </a:spcAft>
          </a:pPr>
          <a:r>
            <a:rPr lang="en-US" sz="2000" kern="1200" dirty="0" smtClean="0"/>
            <a:t>Development/ Growth of company and members</a:t>
          </a:r>
          <a:endParaRPr lang="en-US" sz="2000" kern="1200" dirty="0"/>
        </a:p>
      </dsp:txBody>
      <dsp:txXfrm>
        <a:off x="2770658" y="1810385"/>
        <a:ext cx="2688282" cy="1810385"/>
      </dsp:txXfrm>
    </dsp:sp>
    <dsp:sp modelId="{B5D80FE5-C53E-4F7F-9191-8DB8DB43E1D3}">
      <dsp:nvSpPr>
        <dsp:cNvPr id="0" name=""/>
        <dsp:cNvSpPr/>
      </dsp:nvSpPr>
      <dsp:spPr>
        <a:xfrm>
          <a:off x="3361227"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EC0BC-750E-4F21-91AC-E11D3E5085AF}">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Survival in the long run</a:t>
          </a:r>
        </a:p>
        <a:p>
          <a:pPr lvl="0" algn="l" defTabSz="1066800">
            <a:lnSpc>
              <a:spcPct val="90000"/>
            </a:lnSpc>
            <a:spcBef>
              <a:spcPct val="0"/>
            </a:spcBef>
            <a:spcAft>
              <a:spcPct val="35000"/>
            </a:spcAft>
          </a:pPr>
          <a:r>
            <a:rPr lang="en-US" sz="2400" kern="1200" dirty="0" smtClean="0"/>
            <a:t>Sensitivity to the needs of the community</a:t>
          </a:r>
          <a:endParaRPr lang="en-US" sz="2400" kern="1200" dirty="0"/>
        </a:p>
      </dsp:txBody>
      <dsp:txXfrm>
        <a:off x="5539589" y="1810385"/>
        <a:ext cx="2688282" cy="1810385"/>
      </dsp:txXfrm>
    </dsp:sp>
    <dsp:sp modelId="{22C4B4F2-0CAA-4CC5-9222-299DF8ED298A}">
      <dsp:nvSpPr>
        <dsp:cNvPr id="0" name=""/>
        <dsp:cNvSpPr/>
      </dsp:nvSpPr>
      <dsp:spPr>
        <a:xfrm>
          <a:off x="6130158" y="271557"/>
          <a:ext cx="1507145" cy="150714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35F49A-0850-48D6-95A5-66FFD751E471}">
      <dsp:nvSpPr>
        <dsp:cNvPr id="0" name=""/>
        <dsp:cNvSpPr/>
      </dsp:nvSpPr>
      <dsp:spPr>
        <a:xfrm>
          <a:off x="329183" y="3505202"/>
          <a:ext cx="7571232" cy="9100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0B4C8-1530-483E-94E6-42441ABF2DB8}">
      <dsp:nvSpPr>
        <dsp:cNvPr id="0" name=""/>
        <dsp:cNvSpPr/>
      </dsp:nvSpPr>
      <dsp:spPr>
        <a:xfrm>
          <a:off x="0" y="0"/>
          <a:ext cx="8534400" cy="11098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711200">
            <a:lnSpc>
              <a:spcPct val="90000"/>
            </a:lnSpc>
            <a:spcBef>
              <a:spcPct val="0"/>
            </a:spcBef>
            <a:spcAft>
              <a:spcPct val="35000"/>
            </a:spcAft>
          </a:pPr>
          <a:r>
            <a:rPr lang="en-US" sz="1600" b="1" kern="1200" dirty="0" smtClean="0">
              <a:solidFill>
                <a:srgbClr val="FF0000"/>
              </a:solidFill>
            </a:rPr>
            <a:t>Physical Resources –  </a:t>
          </a:r>
          <a:endParaRPr lang="en-US" sz="1600" b="1" kern="1200" dirty="0">
            <a:solidFill>
              <a:srgbClr val="FF0000"/>
            </a:solidFill>
          </a:endParaRPr>
        </a:p>
        <a:p>
          <a:pPr marL="114300" lvl="1" indent="-114300" algn="l" defTabSz="577850">
            <a:lnSpc>
              <a:spcPct val="90000"/>
            </a:lnSpc>
            <a:spcBef>
              <a:spcPct val="0"/>
            </a:spcBef>
            <a:spcAft>
              <a:spcPct val="15000"/>
            </a:spcAft>
            <a:buChar char="••"/>
          </a:pPr>
          <a:r>
            <a:rPr lang="en-US" sz="1300" kern="1200" dirty="0" smtClean="0"/>
            <a:t>Inventory Management (stock taking, just-in-time systems, security,)</a:t>
          </a:r>
          <a:endParaRPr lang="en-US" sz="1300" kern="1200" dirty="0"/>
        </a:p>
        <a:p>
          <a:pPr marL="114300" lvl="1" indent="-114300" algn="l" defTabSz="577850">
            <a:lnSpc>
              <a:spcPct val="90000"/>
            </a:lnSpc>
            <a:spcBef>
              <a:spcPct val="0"/>
            </a:spcBef>
            <a:spcAft>
              <a:spcPct val="15000"/>
            </a:spcAft>
            <a:buChar char="••"/>
          </a:pPr>
          <a:r>
            <a:rPr lang="en-US" sz="1300" kern="1200" dirty="0" smtClean="0"/>
            <a:t>Operations Control (automation, </a:t>
          </a:r>
          <a:r>
            <a:rPr lang="en-US" sz="1300" kern="1200" dirty="0" err="1" smtClean="0"/>
            <a:t>feedforward</a:t>
          </a:r>
          <a:r>
            <a:rPr lang="en-US" sz="1300" kern="1200" dirty="0" smtClean="0"/>
            <a:t>, concurrent and feedback systems. Quality mgmt.)</a:t>
          </a:r>
          <a:endParaRPr lang="en-US" sz="1300" kern="1200" dirty="0"/>
        </a:p>
        <a:p>
          <a:pPr marL="114300" lvl="1" indent="-114300" algn="l" defTabSz="577850">
            <a:lnSpc>
              <a:spcPct val="90000"/>
            </a:lnSpc>
            <a:spcBef>
              <a:spcPct val="0"/>
            </a:spcBef>
            <a:spcAft>
              <a:spcPct val="15000"/>
            </a:spcAft>
            <a:buChar char="••"/>
          </a:pPr>
          <a:r>
            <a:rPr lang="en-US" sz="1300" kern="1200" dirty="0" smtClean="0"/>
            <a:t>Equipment and building (audits, maintenance schedules, disaster management etc)</a:t>
          </a:r>
          <a:endParaRPr lang="en-US" sz="1300" kern="1200" dirty="0"/>
        </a:p>
      </dsp:txBody>
      <dsp:txXfrm>
        <a:off x="1817866" y="0"/>
        <a:ext cx="6716533" cy="1109860"/>
      </dsp:txXfrm>
    </dsp:sp>
    <dsp:sp modelId="{365F4EF4-036E-47AE-AB3D-40F4D96B13CB}">
      <dsp:nvSpPr>
        <dsp:cNvPr id="0" name=""/>
        <dsp:cNvSpPr/>
      </dsp:nvSpPr>
      <dsp:spPr>
        <a:xfrm>
          <a:off x="110986" y="110986"/>
          <a:ext cx="1706880" cy="88788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B10630-FC74-4B31-9413-013CC7B79610}">
      <dsp:nvSpPr>
        <dsp:cNvPr id="0" name=""/>
        <dsp:cNvSpPr/>
      </dsp:nvSpPr>
      <dsp:spPr>
        <a:xfrm>
          <a:off x="0" y="1220847"/>
          <a:ext cx="8534400" cy="1109860"/>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solidFill>
                <a:schemeClr val="tx1"/>
              </a:solidFill>
            </a:rPr>
            <a:t>Human Resources -</a:t>
          </a:r>
          <a:endParaRPr lang="en-US" sz="1700" b="1"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t>Selection and placement (background checks, pre-employment medicals, on-boarding)</a:t>
          </a:r>
          <a:endParaRPr lang="en-US" sz="1300" kern="1200" dirty="0"/>
        </a:p>
        <a:p>
          <a:pPr marL="114300" lvl="1" indent="-114300" algn="l" defTabSz="577850">
            <a:lnSpc>
              <a:spcPct val="90000"/>
            </a:lnSpc>
            <a:spcBef>
              <a:spcPct val="0"/>
            </a:spcBef>
            <a:spcAft>
              <a:spcPct val="15000"/>
            </a:spcAft>
            <a:buChar char="••"/>
          </a:pPr>
          <a:r>
            <a:rPr lang="en-US" sz="1300" kern="1200" dirty="0" smtClean="0"/>
            <a:t>Performance appraisal and compensation (benchmarking,  merit pay, pay for performance)</a:t>
          </a:r>
          <a:endParaRPr lang="en-US" sz="1300" kern="1200" dirty="0"/>
        </a:p>
        <a:p>
          <a:pPr marL="114300" lvl="1" indent="-114300" algn="l" defTabSz="577850">
            <a:lnSpc>
              <a:spcPct val="90000"/>
            </a:lnSpc>
            <a:spcBef>
              <a:spcPct val="0"/>
            </a:spcBef>
            <a:spcAft>
              <a:spcPct val="15000"/>
            </a:spcAft>
            <a:buChar char="••"/>
          </a:pPr>
          <a:r>
            <a:rPr lang="en-US" sz="1300" kern="1200" dirty="0" smtClean="0"/>
            <a:t>Training and development  (benchmarking, performance management,  LMS)</a:t>
          </a:r>
          <a:endParaRPr lang="en-US" sz="1300" kern="1200" dirty="0"/>
        </a:p>
      </dsp:txBody>
      <dsp:txXfrm>
        <a:off x="1817866" y="1220847"/>
        <a:ext cx="6716533" cy="1109860"/>
      </dsp:txXfrm>
    </dsp:sp>
    <dsp:sp modelId="{D156DBC0-8FD2-4A98-A6A8-35C49113E18D}">
      <dsp:nvSpPr>
        <dsp:cNvPr id="0" name=""/>
        <dsp:cNvSpPr/>
      </dsp:nvSpPr>
      <dsp:spPr>
        <a:xfrm>
          <a:off x="110986" y="1331833"/>
          <a:ext cx="1706880" cy="88788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1B03A2-6CF0-4D1A-8C8D-308C2DA9BC56}">
      <dsp:nvSpPr>
        <dsp:cNvPr id="0" name=""/>
        <dsp:cNvSpPr/>
      </dsp:nvSpPr>
      <dsp:spPr>
        <a:xfrm>
          <a:off x="0" y="2413004"/>
          <a:ext cx="8534400" cy="1109860"/>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n-US" sz="1700" kern="1200"/>
        </a:p>
      </dsp:txBody>
      <dsp:txXfrm>
        <a:off x="1817866" y="2413004"/>
        <a:ext cx="6716533" cy="1109860"/>
      </dsp:txXfrm>
    </dsp:sp>
    <dsp:sp modelId="{9D7B4A8C-E1D7-4A47-9F68-8F493E81E0C1}">
      <dsp:nvSpPr>
        <dsp:cNvPr id="0" name=""/>
        <dsp:cNvSpPr/>
      </dsp:nvSpPr>
      <dsp:spPr>
        <a:xfrm>
          <a:off x="110986" y="2552680"/>
          <a:ext cx="1706880" cy="88788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7416B-78F7-4DD1-B4DE-7820DA17563C}">
      <dsp:nvSpPr>
        <dsp:cNvPr id="0" name=""/>
        <dsp:cNvSpPr/>
      </dsp:nvSpPr>
      <dsp:spPr>
        <a:xfrm>
          <a:off x="0" y="3662541"/>
          <a:ext cx="8534400" cy="110986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smtClean="0">
              <a:solidFill>
                <a:srgbClr val="002060"/>
              </a:solidFill>
            </a:rPr>
            <a:t>Financial Resources</a:t>
          </a:r>
          <a:endParaRPr lang="en-US" sz="1700" b="1" kern="1200" dirty="0">
            <a:solidFill>
              <a:srgbClr val="002060"/>
            </a:solidFill>
          </a:endParaRPr>
        </a:p>
        <a:p>
          <a:pPr marL="114300" lvl="1" indent="-114300" algn="l" defTabSz="577850">
            <a:lnSpc>
              <a:spcPct val="90000"/>
            </a:lnSpc>
            <a:spcBef>
              <a:spcPct val="0"/>
            </a:spcBef>
            <a:spcAft>
              <a:spcPct val="15000"/>
            </a:spcAft>
            <a:buChar char="••"/>
          </a:pPr>
          <a:r>
            <a:rPr lang="en-US" sz="1300" kern="1200" dirty="0" smtClean="0"/>
            <a:t>Debt, cash flow. receivables, payables; financial statements;</a:t>
          </a:r>
          <a:endParaRPr lang="en-US" sz="1300" kern="1200" dirty="0"/>
        </a:p>
        <a:p>
          <a:pPr marL="114300" lvl="1" indent="-114300" algn="l" defTabSz="577850">
            <a:lnSpc>
              <a:spcPct val="90000"/>
            </a:lnSpc>
            <a:spcBef>
              <a:spcPct val="0"/>
            </a:spcBef>
            <a:spcAft>
              <a:spcPct val="15000"/>
            </a:spcAft>
            <a:buChar char="••"/>
          </a:pPr>
          <a:r>
            <a:rPr lang="en-US" sz="1300" kern="1200" dirty="0" smtClean="0"/>
            <a:t>Asset management, investments</a:t>
          </a:r>
          <a:endParaRPr lang="en-US" sz="1300" kern="1200" dirty="0"/>
        </a:p>
        <a:p>
          <a:pPr marL="114300" lvl="1" indent="-114300" algn="l" defTabSz="577850">
            <a:lnSpc>
              <a:spcPct val="90000"/>
            </a:lnSpc>
            <a:spcBef>
              <a:spcPct val="0"/>
            </a:spcBef>
            <a:spcAft>
              <a:spcPct val="15000"/>
            </a:spcAft>
            <a:buChar char="••"/>
          </a:pPr>
          <a:r>
            <a:rPr lang="en-US" sz="1300" kern="1200" dirty="0" smtClean="0"/>
            <a:t>Risk management, budget management; ratio analysis; </a:t>
          </a:r>
          <a:endParaRPr lang="en-US" sz="1300" kern="1200" dirty="0"/>
        </a:p>
      </dsp:txBody>
      <dsp:txXfrm>
        <a:off x="1817866" y="3662541"/>
        <a:ext cx="6716533" cy="1109860"/>
      </dsp:txXfrm>
    </dsp:sp>
    <dsp:sp modelId="{D2202D61-44A8-4748-929B-BCC820E8A17E}">
      <dsp:nvSpPr>
        <dsp:cNvPr id="0" name=""/>
        <dsp:cNvSpPr/>
      </dsp:nvSpPr>
      <dsp:spPr>
        <a:xfrm>
          <a:off x="110986" y="3773527"/>
          <a:ext cx="1706880" cy="88788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FCE06-4C4E-4AEB-83C7-5B5A419897B0}"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65E4E-A205-4BC8-BA1E-F734C9467738}" type="slidenum">
              <a:rPr lang="en-US" smtClean="0"/>
              <a:t>‹#›</a:t>
            </a:fld>
            <a:endParaRPr lang="en-US"/>
          </a:p>
        </p:txBody>
      </p:sp>
    </p:spTree>
    <p:extLst>
      <p:ext uri="{BB962C8B-B14F-4D97-AF65-F5344CB8AC3E}">
        <p14:creationId xmlns:p14="http://schemas.microsoft.com/office/powerpoint/2010/main" val="276158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F3054-CC65-4537-B509-D8E6FB4BA13F}"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3183E-F449-4903-A93E-C29371E96C86}"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07DCC26-2C19-43E7-AD35-816791ECC8B6}"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0C15-B5D7-4CB2-B3EE-1B4EEF74069F}"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E6492-D6CF-4C77-B7DE-EC939F295411}" type="datetime1">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A6CAAD-0F7B-4715-90C3-31090BA06B8B}"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9199F8B-3DA6-4DBB-8F7C-416A1F3AC335}" type="datetime1">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56677C-45D8-4B86-AAD3-E921BC946C64}" type="datetime1">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3CC27-3F7F-4D4A-A3B9-D742C81C9824}" type="datetime1">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008313" cy="9794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665287"/>
            <a:ext cx="5111750" cy="4460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66528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9C3DE-9675-42C7-92CF-9D00C8BAAAA1}"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CBC42-91AA-4B01-AC19-97E6819B448F}" type="datetime1">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99C9-90B5-4E2E-87C0-2894CA07E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242" y="836613"/>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3242" y="20574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ADBF9-D3A0-4134-A77B-33EA817B829E}" type="datetime1">
              <a:rPr lang="en-US" smtClean="0"/>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B99C9-90B5-4E2E-87C0-2894CA07E937}" type="slidenum">
              <a:rPr lang="en-US" smtClean="0"/>
              <a:pPr/>
              <a:t>‹#›</a:t>
            </a:fld>
            <a:endParaRPr lang="en-US"/>
          </a:p>
        </p:txBody>
      </p:sp>
      <p:pic>
        <p:nvPicPr>
          <p:cNvPr id="7" name="Picture 7" descr="page bann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23813"/>
            <a:ext cx="9144000" cy="64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jm/url?q=http://www.valuecreationpartners.com/2011/11/improving-business-results-through-process-management/&amp;sa=U&amp;ei=deAGVY3SEsTHsQS7pYKIAQ&amp;ved=0CB0Q9QEwBA&amp;usg=AFQjCNGL5CsJoKVXjInnKFkuiBOgFa6Ot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Management &amp; Organizational Effectiveness</a:t>
            </a:r>
            <a:endParaRPr lang="en-US" dirty="0"/>
          </a:p>
        </p:txBody>
      </p:sp>
      <p:sp>
        <p:nvSpPr>
          <p:cNvPr id="3" name="Subtitle 2"/>
          <p:cNvSpPr>
            <a:spLocks noGrp="1"/>
          </p:cNvSpPr>
          <p:nvPr>
            <p:ph type="subTitle" idx="1"/>
          </p:nvPr>
        </p:nvSpPr>
        <p:spPr/>
        <p:txBody>
          <a:bodyPr/>
          <a:lstStyle/>
          <a:p>
            <a:r>
              <a:rPr lang="en-US" smtClean="0"/>
              <a:t>Dorie Blackwood B.A., M.B.A.</a:t>
            </a:r>
            <a:endParaRPr lang="en-US" dirty="0"/>
          </a:p>
        </p:txBody>
      </p:sp>
      <p:pic>
        <p:nvPicPr>
          <p:cNvPr id="1026" name="Picture 2" descr="C:\Documents and Settings\BlackwD1\My Documents\My Pictures\GDCA1112WVCA4FPMJNCAF6DDMGCAEV1HD5CAPO2CYTCATR5MH1CAC1F91UCAEJBH4YCAMXX8SBCARNUMQ2CA85O1LPCAWUKTM5CA8J9RFJCAAEOQHWCAWCI79TCA1ESMPNCAZY10HNCAPTJF79CA9FLX6R.jpg"/>
          <p:cNvPicPr>
            <a:picLocks noChangeAspect="1" noChangeArrowheads="1"/>
          </p:cNvPicPr>
          <p:nvPr/>
        </p:nvPicPr>
        <p:blipFill>
          <a:blip r:embed="rId2"/>
          <a:srcRect/>
          <a:stretch>
            <a:fillRect/>
          </a:stretch>
        </p:blipFill>
        <p:spPr bwMode="auto">
          <a:xfrm>
            <a:off x="6882588" y="609600"/>
            <a:ext cx="2261412" cy="1752600"/>
          </a:xfrm>
          <a:prstGeom prst="rect">
            <a:avLst/>
          </a:prstGeom>
          <a:noFill/>
        </p:spPr>
      </p:pic>
      <p:sp>
        <p:nvSpPr>
          <p:cNvPr id="4" name="Date Placeholder 3"/>
          <p:cNvSpPr>
            <a:spLocks noGrp="1"/>
          </p:cNvSpPr>
          <p:nvPr>
            <p:ph type="dt" sz="half" idx="10"/>
          </p:nvPr>
        </p:nvSpPr>
        <p:spPr/>
        <p:txBody>
          <a:bodyPr/>
          <a:lstStyle/>
          <a:p>
            <a:fld id="{B7761415-1402-435B-B00E-8540C2996A0E}"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37582"/>
            <a:ext cx="8229600" cy="1143000"/>
          </a:xfrm>
        </p:spPr>
        <p:txBody>
          <a:bodyPr>
            <a:normAutofit/>
          </a:bodyPr>
          <a:lstStyle/>
          <a:p>
            <a:r>
              <a:rPr lang="en-US" sz="3600" b="1" dirty="0" smtClean="0"/>
              <a:t>Dimensions of Effectiveness</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3281373840"/>
              </p:ext>
            </p:extLst>
          </p:nvPr>
        </p:nvGraphicFramePr>
        <p:xfrm>
          <a:off x="1295400" y="1600200"/>
          <a:ext cx="6553200" cy="4648200"/>
        </p:xfrm>
        <a:graphic>
          <a:graphicData uri="http://schemas.openxmlformats.org/drawingml/2006/table">
            <a:tbl>
              <a:tblPr firstRow="1" bandRow="1">
                <a:tableStyleId>{5C22544A-7EE6-4342-B048-85BDC9FD1C3A}</a:tableStyleId>
              </a:tblPr>
              <a:tblGrid>
                <a:gridCol w="3276600"/>
                <a:gridCol w="3276600"/>
              </a:tblGrid>
              <a:tr h="2324100">
                <a:tc>
                  <a:txBody>
                    <a:bodyPr/>
                    <a:lstStyle/>
                    <a:p>
                      <a:r>
                        <a:rPr lang="en-US" u="sng" dirty="0" smtClean="0"/>
                        <a:t>Human Resources</a:t>
                      </a:r>
                    </a:p>
                    <a:p>
                      <a:endParaRPr lang="en-US" u="sng" dirty="0" smtClean="0"/>
                    </a:p>
                    <a:p>
                      <a:pPr>
                        <a:buFont typeface="Arial" pitchFamily="34" charset="0"/>
                        <a:buChar char="•"/>
                      </a:pPr>
                      <a:r>
                        <a:rPr lang="en-US" b="0" u="none" dirty="0" smtClean="0"/>
                        <a:t>Staff development</a:t>
                      </a:r>
                      <a:r>
                        <a:rPr lang="en-US" b="0" u="none" baseline="0" dirty="0" smtClean="0"/>
                        <a:t> and growth</a:t>
                      </a:r>
                    </a:p>
                    <a:p>
                      <a:pPr>
                        <a:buFont typeface="Arial" pitchFamily="34" charset="0"/>
                        <a:buChar char="•"/>
                      </a:pPr>
                      <a:r>
                        <a:rPr lang="en-US" b="0" u="none" baseline="0" dirty="0" smtClean="0"/>
                        <a:t>Staff morale and engagement</a:t>
                      </a:r>
                    </a:p>
                    <a:p>
                      <a:pPr>
                        <a:buFont typeface="Arial" pitchFamily="34" charset="0"/>
                        <a:buChar char="•"/>
                      </a:pPr>
                      <a:r>
                        <a:rPr lang="en-US" b="0" u="none" baseline="0" dirty="0" smtClean="0"/>
                        <a:t>Cohesion and teamwork</a:t>
                      </a:r>
                    </a:p>
                    <a:p>
                      <a:pPr>
                        <a:buFont typeface="Arial" pitchFamily="34" charset="0"/>
                        <a:buChar char="•"/>
                      </a:pPr>
                      <a:r>
                        <a:rPr lang="en-US" b="0" u="none" baseline="0" dirty="0" smtClean="0"/>
                        <a:t>Organizational Health</a:t>
                      </a:r>
                      <a:endParaRPr lang="en-US" b="0" u="none" dirty="0"/>
                    </a:p>
                  </a:txBody>
                  <a:tcPr/>
                </a:tc>
                <a:tc>
                  <a:txBody>
                    <a:bodyPr/>
                    <a:lstStyle/>
                    <a:p>
                      <a:r>
                        <a:rPr lang="en-US" u="sng" dirty="0" smtClean="0"/>
                        <a:t>Open</a:t>
                      </a:r>
                      <a:r>
                        <a:rPr lang="en-US" u="sng" baseline="0" dirty="0" smtClean="0"/>
                        <a:t> System </a:t>
                      </a:r>
                      <a:endParaRPr lang="en-US" b="0" u="none" baseline="0" dirty="0" smtClean="0"/>
                    </a:p>
                    <a:p>
                      <a:endParaRPr lang="en-US" b="0" u="none" baseline="0" dirty="0" smtClean="0"/>
                    </a:p>
                    <a:p>
                      <a:pPr>
                        <a:buFont typeface="Arial" pitchFamily="34" charset="0"/>
                        <a:buChar char="•"/>
                      </a:pPr>
                      <a:r>
                        <a:rPr lang="en-US" b="0" u="none" baseline="0" dirty="0" smtClean="0"/>
                        <a:t>Acquisition of resources</a:t>
                      </a:r>
                    </a:p>
                    <a:p>
                      <a:pPr>
                        <a:buFont typeface="Arial" pitchFamily="34" charset="0"/>
                        <a:buChar char="•"/>
                      </a:pPr>
                      <a:r>
                        <a:rPr lang="en-US" b="0" u="none" baseline="0" dirty="0" smtClean="0"/>
                        <a:t>Good relationships with external stakeholders</a:t>
                      </a:r>
                    </a:p>
                    <a:p>
                      <a:pPr>
                        <a:buFont typeface="Arial" pitchFamily="34" charset="0"/>
                        <a:buChar char="•"/>
                      </a:pPr>
                      <a:r>
                        <a:rPr lang="en-US" b="0" u="none" baseline="0" dirty="0" smtClean="0"/>
                        <a:t>Good corporate citizen</a:t>
                      </a:r>
                      <a:endParaRPr lang="en-US" u="sng" dirty="0"/>
                    </a:p>
                  </a:txBody>
                  <a:tcPr/>
                </a:tc>
              </a:tr>
              <a:tr h="2324100">
                <a:tc>
                  <a:txBody>
                    <a:bodyPr/>
                    <a:lstStyle/>
                    <a:p>
                      <a:r>
                        <a:rPr lang="en-US" b="1" u="sng" dirty="0" smtClean="0"/>
                        <a:t>Internal Process</a:t>
                      </a:r>
                    </a:p>
                    <a:p>
                      <a:endParaRPr lang="en-US" b="1" u="sng" dirty="0" smtClean="0"/>
                    </a:p>
                    <a:p>
                      <a:pPr>
                        <a:buFont typeface="Wingdings" pitchFamily="2" charset="2"/>
                        <a:buChar char="§"/>
                      </a:pPr>
                      <a:r>
                        <a:rPr lang="en-US" b="0" u="none" dirty="0" smtClean="0"/>
                        <a:t>Company structure</a:t>
                      </a:r>
                    </a:p>
                    <a:p>
                      <a:pPr>
                        <a:buFont typeface="Wingdings" pitchFamily="2" charset="2"/>
                        <a:buChar char="§"/>
                      </a:pPr>
                      <a:r>
                        <a:rPr lang="en-US" b="0" u="none" dirty="0" smtClean="0"/>
                        <a:t>Stability/ agility</a:t>
                      </a:r>
                    </a:p>
                    <a:p>
                      <a:pPr>
                        <a:buFont typeface="Wingdings" pitchFamily="2" charset="2"/>
                        <a:buChar char="§"/>
                      </a:pPr>
                      <a:r>
                        <a:rPr lang="en-US" b="0" u="none" dirty="0" smtClean="0"/>
                        <a:t>Effective</a:t>
                      </a:r>
                      <a:r>
                        <a:rPr lang="en-US" b="0" u="none" baseline="0" dirty="0" smtClean="0"/>
                        <a:t> communication, IT management, decision making, process management</a:t>
                      </a:r>
                      <a:endParaRPr lang="en-US" b="0" u="none" dirty="0"/>
                    </a:p>
                  </a:txBody>
                  <a:tcPr/>
                </a:tc>
                <a:tc>
                  <a:txBody>
                    <a:bodyPr/>
                    <a:lstStyle/>
                    <a:p>
                      <a:r>
                        <a:rPr lang="en-US" b="1" u="sng" dirty="0" smtClean="0"/>
                        <a:t>Rational Goal</a:t>
                      </a:r>
                    </a:p>
                    <a:p>
                      <a:endParaRPr lang="en-US" b="1" u="sng" dirty="0" smtClean="0"/>
                    </a:p>
                    <a:p>
                      <a:pPr>
                        <a:buFont typeface="Wingdings" pitchFamily="2" charset="2"/>
                        <a:buChar char="§"/>
                      </a:pPr>
                      <a:r>
                        <a:rPr lang="en-US" b="0" u="none" baseline="0" dirty="0" smtClean="0"/>
                        <a:t>Mission, Vision, Values, Culture</a:t>
                      </a:r>
                    </a:p>
                    <a:p>
                      <a:pPr>
                        <a:buFont typeface="Wingdings" pitchFamily="2" charset="2"/>
                        <a:buChar char="§"/>
                      </a:pPr>
                      <a:r>
                        <a:rPr lang="en-US" b="0" u="none" baseline="0" dirty="0" smtClean="0"/>
                        <a:t>Planning and goal setting</a:t>
                      </a:r>
                    </a:p>
                    <a:p>
                      <a:pPr>
                        <a:buFont typeface="Wingdings" pitchFamily="2" charset="2"/>
                        <a:buChar char="§"/>
                      </a:pPr>
                      <a:r>
                        <a:rPr lang="en-US" b="0" u="none" baseline="0" dirty="0" smtClean="0"/>
                        <a:t>Productivity, efficiency, profit</a:t>
                      </a:r>
                    </a:p>
                    <a:p>
                      <a:pPr>
                        <a:buFont typeface="Wingdings" pitchFamily="2" charset="2"/>
                        <a:buChar char="§"/>
                      </a:pPr>
                      <a:r>
                        <a:rPr lang="en-US" b="0" u="none" baseline="0" dirty="0" smtClean="0"/>
                        <a:t>Output / outcome goals</a:t>
                      </a:r>
                      <a:endParaRPr lang="en-US" b="0" u="none" dirty="0"/>
                    </a:p>
                  </a:txBody>
                  <a:tcPr/>
                </a:tc>
              </a:tr>
            </a:tbl>
          </a:graphicData>
        </a:graphic>
      </p:graphicFrame>
      <p:sp>
        <p:nvSpPr>
          <p:cNvPr id="5" name="TextBox 4"/>
          <p:cNvSpPr txBox="1"/>
          <p:nvPr/>
        </p:nvSpPr>
        <p:spPr>
          <a:xfrm>
            <a:off x="3810000" y="1143000"/>
            <a:ext cx="1371600" cy="369332"/>
          </a:xfrm>
          <a:prstGeom prst="rect">
            <a:avLst/>
          </a:prstGeom>
          <a:noFill/>
        </p:spPr>
        <p:txBody>
          <a:bodyPr wrap="square" rtlCol="0">
            <a:spAutoFit/>
          </a:bodyPr>
          <a:lstStyle/>
          <a:p>
            <a:r>
              <a:rPr lang="en-US" b="1" dirty="0" smtClean="0"/>
              <a:t>Flexibility</a:t>
            </a:r>
            <a:endParaRPr lang="en-US" b="1" dirty="0"/>
          </a:p>
        </p:txBody>
      </p:sp>
      <p:sp>
        <p:nvSpPr>
          <p:cNvPr id="6" name="TextBox 5"/>
          <p:cNvSpPr txBox="1"/>
          <p:nvPr/>
        </p:nvSpPr>
        <p:spPr>
          <a:xfrm>
            <a:off x="4114800" y="6248400"/>
            <a:ext cx="1143000" cy="369332"/>
          </a:xfrm>
          <a:prstGeom prst="rect">
            <a:avLst/>
          </a:prstGeom>
          <a:noFill/>
        </p:spPr>
        <p:txBody>
          <a:bodyPr wrap="square" rtlCol="0">
            <a:spAutoFit/>
          </a:bodyPr>
          <a:lstStyle/>
          <a:p>
            <a:r>
              <a:rPr lang="en-US" b="1" dirty="0" smtClean="0"/>
              <a:t>Control</a:t>
            </a:r>
            <a:endParaRPr lang="en-US" b="1" dirty="0"/>
          </a:p>
        </p:txBody>
      </p:sp>
      <p:sp>
        <p:nvSpPr>
          <p:cNvPr id="7" name="TextBox 6"/>
          <p:cNvSpPr txBox="1"/>
          <p:nvPr/>
        </p:nvSpPr>
        <p:spPr>
          <a:xfrm>
            <a:off x="228600" y="3733800"/>
            <a:ext cx="1066800" cy="369332"/>
          </a:xfrm>
          <a:prstGeom prst="rect">
            <a:avLst/>
          </a:prstGeom>
          <a:noFill/>
        </p:spPr>
        <p:txBody>
          <a:bodyPr wrap="square" rtlCol="0">
            <a:spAutoFit/>
          </a:bodyPr>
          <a:lstStyle/>
          <a:p>
            <a:r>
              <a:rPr lang="en-US" b="1" dirty="0" smtClean="0"/>
              <a:t>Internal</a:t>
            </a:r>
            <a:endParaRPr lang="en-US" b="1" dirty="0"/>
          </a:p>
        </p:txBody>
      </p:sp>
      <p:sp>
        <p:nvSpPr>
          <p:cNvPr id="8" name="TextBox 7"/>
          <p:cNvSpPr txBox="1"/>
          <p:nvPr/>
        </p:nvSpPr>
        <p:spPr>
          <a:xfrm>
            <a:off x="7848600" y="3733800"/>
            <a:ext cx="1295400" cy="369332"/>
          </a:xfrm>
          <a:prstGeom prst="rect">
            <a:avLst/>
          </a:prstGeom>
          <a:noFill/>
        </p:spPr>
        <p:txBody>
          <a:bodyPr wrap="square" rtlCol="0">
            <a:spAutoFit/>
          </a:bodyPr>
          <a:lstStyle/>
          <a:p>
            <a:r>
              <a:rPr lang="en-US" b="1" dirty="0" smtClean="0"/>
              <a:t>External</a:t>
            </a:r>
            <a:endParaRPr lang="en-US" b="1" dirty="0"/>
          </a:p>
        </p:txBody>
      </p:sp>
      <p:sp>
        <p:nvSpPr>
          <p:cNvPr id="3" name="Date Placeholder 2"/>
          <p:cNvSpPr>
            <a:spLocks noGrp="1"/>
          </p:cNvSpPr>
          <p:nvPr>
            <p:ph type="dt" sz="half" idx="10"/>
          </p:nvPr>
        </p:nvSpPr>
        <p:spPr/>
        <p:txBody>
          <a:bodyPr/>
          <a:lstStyle/>
          <a:p>
            <a:fld id="{9CEE334A-584E-4754-88D4-D2581DEFD816}" type="datetime1">
              <a:rPr lang="en-US" smtClean="0"/>
              <a:t>3/27/2017</a:t>
            </a:fld>
            <a:endParaRPr lang="en-US"/>
          </a:p>
        </p:txBody>
      </p:sp>
      <p:sp>
        <p:nvSpPr>
          <p:cNvPr id="9" name="Slide Number Placeholder 8"/>
          <p:cNvSpPr>
            <a:spLocks noGrp="1"/>
          </p:cNvSpPr>
          <p:nvPr>
            <p:ph type="sldNum" sz="quarter" idx="12"/>
          </p:nvPr>
        </p:nvSpPr>
        <p:spPr/>
        <p:txBody>
          <a:bodyPr/>
          <a:lstStyle/>
          <a:p>
            <a:fld id="{6B4B99C9-90B5-4E2E-87C0-2894CA07E937}"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44562"/>
          </a:xfrm>
        </p:spPr>
        <p:txBody>
          <a:bodyPr/>
          <a:lstStyle/>
          <a:p>
            <a:r>
              <a:rPr lang="en-US" b="1" dirty="0" smtClean="0"/>
              <a:t>Business Process</a:t>
            </a:r>
            <a:endParaRPr lang="en-US" b="1" dirty="0"/>
          </a:p>
        </p:txBody>
      </p:sp>
      <p:sp>
        <p:nvSpPr>
          <p:cNvPr id="3" name="Content Placeholder 2"/>
          <p:cNvSpPr>
            <a:spLocks noGrp="1"/>
          </p:cNvSpPr>
          <p:nvPr>
            <p:ph idx="1"/>
          </p:nvPr>
        </p:nvSpPr>
        <p:spPr>
          <a:xfrm>
            <a:off x="457200" y="1752600"/>
            <a:ext cx="8229600" cy="4343400"/>
          </a:xfrm>
        </p:spPr>
        <p:txBody>
          <a:bodyPr/>
          <a:lstStyle/>
          <a:p>
            <a:pPr>
              <a:buNone/>
            </a:pPr>
            <a:r>
              <a:rPr lang="en-US" b="1" dirty="0" smtClean="0"/>
              <a:t>	</a:t>
            </a:r>
            <a:r>
              <a:rPr lang="en-US" b="1" dirty="0" smtClean="0">
                <a:solidFill>
                  <a:schemeClr val="accent2">
                    <a:lumMod val="75000"/>
                  </a:schemeClr>
                </a:solidFill>
              </a:rPr>
              <a:t>Definition:</a:t>
            </a:r>
            <a:endParaRPr lang="en-US" dirty="0" smtClean="0">
              <a:solidFill>
                <a:schemeClr val="accent2">
                  <a:lumMod val="75000"/>
                </a:schemeClr>
              </a:solidFill>
            </a:endParaRPr>
          </a:p>
          <a:p>
            <a:pPr>
              <a:buNone/>
            </a:pPr>
            <a:r>
              <a:rPr lang="en-US" dirty="0" smtClean="0"/>
              <a:t/>
            </a:r>
            <a:br>
              <a:rPr lang="en-US" dirty="0" smtClean="0"/>
            </a:br>
            <a:r>
              <a:rPr lang="en-US" dirty="0" smtClean="0"/>
              <a:t>A business process can be anything from processing a </a:t>
            </a:r>
            <a:r>
              <a:rPr lang="en-US" dirty="0" smtClean="0"/>
              <a:t>customer’s </a:t>
            </a:r>
            <a:r>
              <a:rPr lang="en-US" dirty="0" smtClean="0"/>
              <a:t>order, </a:t>
            </a:r>
            <a:r>
              <a:rPr lang="en-US" dirty="0" smtClean="0"/>
              <a:t> </a:t>
            </a:r>
            <a:r>
              <a:rPr lang="en-US" dirty="0" smtClean="0"/>
              <a:t>opening a new account, to on-boarding a new employee. It is the set of steps taken in </a:t>
            </a:r>
            <a:r>
              <a:rPr lang="en-US" dirty="0" smtClean="0"/>
              <a:t>day </a:t>
            </a:r>
            <a:r>
              <a:rPr lang="en-US" dirty="0" smtClean="0"/>
              <a:t>to day work </a:t>
            </a:r>
            <a:r>
              <a:rPr lang="en-US" dirty="0" smtClean="0"/>
              <a:t>activities </a:t>
            </a:r>
            <a:r>
              <a:rPr lang="en-US" dirty="0" smtClean="0"/>
              <a:t>performed to accomplish a desired outcome.</a:t>
            </a:r>
          </a:p>
          <a:p>
            <a:endParaRPr lang="en-US" dirty="0"/>
          </a:p>
        </p:txBody>
      </p:sp>
      <p:sp>
        <p:nvSpPr>
          <p:cNvPr id="4" name="Date Placeholder 3"/>
          <p:cNvSpPr>
            <a:spLocks noGrp="1"/>
          </p:cNvSpPr>
          <p:nvPr>
            <p:ph type="dt" sz="half" idx="10"/>
          </p:nvPr>
        </p:nvSpPr>
        <p:spPr/>
        <p:txBody>
          <a:bodyPr/>
          <a:lstStyle/>
          <a:p>
            <a:fld id="{C82017B0-6BD7-4ACA-B508-745E7FA57617}"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1066800"/>
            <a:ext cx="8229600" cy="685800"/>
          </a:xfrm>
        </p:spPr>
        <p:txBody>
          <a:bodyPr>
            <a:noAutofit/>
          </a:bodyPr>
          <a:lstStyle/>
          <a:p>
            <a:r>
              <a:rPr lang="en-US" sz="3600" b="1" dirty="0" smtClean="0"/>
              <a:t>Types of Business Processes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There are different levels or types of business processes.  Types of processes referred to here as  'Super Processes'  and include management processes, operational processes and supporting processes.</a:t>
            </a:r>
          </a:p>
          <a:p>
            <a:pPr marL="0" indent="0">
              <a:buNone/>
            </a:pPr>
            <a:endParaRPr lang="en-US" dirty="0" smtClean="0"/>
          </a:p>
          <a:p>
            <a:r>
              <a:rPr lang="en-US" dirty="0" smtClean="0">
                <a:solidFill>
                  <a:schemeClr val="accent1">
                    <a:lumMod val="75000"/>
                  </a:schemeClr>
                </a:solidFill>
              </a:rPr>
              <a:t>Operational </a:t>
            </a:r>
            <a:r>
              <a:rPr lang="en-US" dirty="0" smtClean="0">
                <a:solidFill>
                  <a:schemeClr val="accent1">
                    <a:lumMod val="75000"/>
                  </a:schemeClr>
                </a:solidFill>
              </a:rPr>
              <a:t>processes</a:t>
            </a:r>
            <a:r>
              <a:rPr lang="en-US" dirty="0"/>
              <a:t>:</a:t>
            </a:r>
            <a:r>
              <a:rPr lang="en-US" dirty="0" smtClean="0"/>
              <a:t> </a:t>
            </a:r>
            <a:r>
              <a:rPr lang="en-US" dirty="0" smtClean="0"/>
              <a:t>also considered </a:t>
            </a:r>
            <a:r>
              <a:rPr lang="en-US" dirty="0" smtClean="0"/>
              <a:t>as 'core </a:t>
            </a:r>
            <a:r>
              <a:rPr lang="en-US" dirty="0" smtClean="0"/>
              <a:t>value streams' or 'primary processes', are </a:t>
            </a:r>
            <a:r>
              <a:rPr lang="en-US" dirty="0" smtClean="0"/>
              <a:t>processes </a:t>
            </a:r>
            <a:r>
              <a:rPr lang="en-US" dirty="0" smtClean="0"/>
              <a:t>that are central to the design, production and delivery of a company’s products and services.  </a:t>
            </a:r>
          </a:p>
          <a:p>
            <a:endParaRPr lang="en-US" dirty="0"/>
          </a:p>
        </p:txBody>
      </p:sp>
      <p:sp>
        <p:nvSpPr>
          <p:cNvPr id="4" name="Date Placeholder 3"/>
          <p:cNvSpPr>
            <a:spLocks noGrp="1"/>
          </p:cNvSpPr>
          <p:nvPr>
            <p:ph type="dt" sz="half" idx="10"/>
          </p:nvPr>
        </p:nvSpPr>
        <p:spPr/>
        <p:txBody>
          <a:bodyPr/>
          <a:lstStyle/>
          <a:p>
            <a:fld id="{72907AF3-5410-4D48-AA1A-A19C794D6458}"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3600" b="1" dirty="0" smtClean="0"/>
              <a:t>Process Management</a:t>
            </a:r>
            <a:endParaRPr lang="en-US" sz="3600" b="1" dirty="0"/>
          </a:p>
        </p:txBody>
      </p:sp>
      <p:sp>
        <p:nvSpPr>
          <p:cNvPr id="3" name="Content Placeholder 2"/>
          <p:cNvSpPr>
            <a:spLocks noGrp="1"/>
          </p:cNvSpPr>
          <p:nvPr>
            <p:ph idx="1"/>
          </p:nvPr>
        </p:nvSpPr>
        <p:spPr>
          <a:xfrm>
            <a:off x="457200" y="2057400"/>
            <a:ext cx="8229600" cy="4525963"/>
          </a:xfrm>
        </p:spPr>
        <p:txBody>
          <a:bodyPr/>
          <a:lstStyle/>
          <a:p>
            <a:pPr>
              <a:buNone/>
            </a:pPr>
            <a:r>
              <a:rPr lang="en-US" dirty="0" smtClean="0"/>
              <a:t> “It is the application of knowledge, tools, skills, </a:t>
            </a:r>
            <a:r>
              <a:rPr lang="en-US" dirty="0" smtClean="0"/>
              <a:t>techniques, </a:t>
            </a:r>
            <a:r>
              <a:rPr lang="en-US" dirty="0" smtClean="0"/>
              <a:t>and systems to define, visualize, measure and control, report and improve systems to meet customer requirements profitably”. </a:t>
            </a:r>
          </a:p>
          <a:p>
            <a:pPr>
              <a:buNone/>
            </a:pPr>
            <a:endParaRPr lang="en-US" dirty="0" smtClean="0"/>
          </a:p>
          <a:p>
            <a:pPr>
              <a:buNone/>
            </a:pPr>
            <a:r>
              <a:rPr lang="en-US" sz="2400" b="1" dirty="0" smtClean="0"/>
              <a:t>(ISO 9001 process approach to managing an organization – Wikipedia)</a:t>
            </a:r>
            <a:endParaRPr lang="en-US" sz="2400" b="1" dirty="0"/>
          </a:p>
        </p:txBody>
      </p:sp>
      <p:sp>
        <p:nvSpPr>
          <p:cNvPr id="4" name="Date Placeholder 3"/>
          <p:cNvSpPr>
            <a:spLocks noGrp="1"/>
          </p:cNvSpPr>
          <p:nvPr>
            <p:ph type="dt" sz="half" idx="10"/>
          </p:nvPr>
        </p:nvSpPr>
        <p:spPr/>
        <p:txBody>
          <a:bodyPr/>
          <a:lstStyle/>
          <a:p>
            <a:fld id="{8D0C8E2F-B77C-4DA8-8B2F-624C369101A4}"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600200"/>
            <a:ext cx="7696200" cy="4525963"/>
          </a:xfrm>
        </p:spPr>
        <p:txBody>
          <a:bodyPr/>
          <a:lstStyle/>
          <a:p>
            <a:endParaRPr lang="en-US" dirty="0" smtClean="0"/>
          </a:p>
          <a:p>
            <a:pPr>
              <a:buNone/>
            </a:pPr>
            <a:endParaRPr lang="en-US" dirty="0" smtClean="0"/>
          </a:p>
          <a:p>
            <a:pPr>
              <a:buNone/>
            </a:pPr>
            <a:r>
              <a:rPr lang="en-US" dirty="0" smtClean="0"/>
              <a:t>	The term business process management covers how we study, identify, change, and monitor business </a:t>
            </a:r>
            <a:r>
              <a:rPr lang="en-US" dirty="0" smtClean="0"/>
              <a:t>processes, </a:t>
            </a:r>
            <a:r>
              <a:rPr lang="en-US" dirty="0" smtClean="0"/>
              <a:t>to ensure they run </a:t>
            </a:r>
            <a:r>
              <a:rPr lang="en-US" dirty="0" smtClean="0"/>
              <a:t>smoothly, </a:t>
            </a:r>
            <a:r>
              <a:rPr lang="en-US" dirty="0" smtClean="0"/>
              <a:t>and can be improved over time.</a:t>
            </a:r>
            <a:endParaRPr lang="en-US" dirty="0"/>
          </a:p>
        </p:txBody>
      </p:sp>
      <p:pic>
        <p:nvPicPr>
          <p:cNvPr id="19458" name="Picture 2" descr="https://encrypted-tbn2.gstatic.com/images?q=tbn:ANd9GcQNycnVXOGYuq67CjvwsaXOu63Xq1cyWANd0ufl3CL3uiCxhcjRz7vMrw">
            <a:hlinkClick r:id="rId2"/>
          </p:cNvPr>
          <p:cNvPicPr>
            <a:picLocks noChangeAspect="1" noChangeArrowheads="1"/>
          </p:cNvPicPr>
          <p:nvPr/>
        </p:nvPicPr>
        <p:blipFill>
          <a:blip r:embed="rId3"/>
          <a:srcRect/>
          <a:stretch>
            <a:fillRect/>
          </a:stretch>
        </p:blipFill>
        <p:spPr bwMode="auto">
          <a:xfrm>
            <a:off x="3124200" y="838200"/>
            <a:ext cx="2590800" cy="2057400"/>
          </a:xfrm>
          <a:prstGeom prst="rect">
            <a:avLst/>
          </a:prstGeom>
          <a:noFill/>
        </p:spPr>
      </p:pic>
      <p:sp>
        <p:nvSpPr>
          <p:cNvPr id="2" name="Date Placeholder 1"/>
          <p:cNvSpPr>
            <a:spLocks noGrp="1"/>
          </p:cNvSpPr>
          <p:nvPr>
            <p:ph type="dt" sz="half" idx="10"/>
          </p:nvPr>
        </p:nvSpPr>
        <p:spPr/>
        <p:txBody>
          <a:bodyPr/>
          <a:lstStyle/>
          <a:p>
            <a:fld id="{FEE878A8-0219-4E4D-8F3E-7EF94C6A81B7}" type="datetime1">
              <a:rPr lang="en-US" smtClean="0"/>
              <a:t>3/27/2017</a:t>
            </a:fld>
            <a:endParaRPr lang="en-US"/>
          </a:p>
        </p:txBody>
      </p:sp>
      <p:sp>
        <p:nvSpPr>
          <p:cNvPr id="4" name="Slide Number Placeholder 3"/>
          <p:cNvSpPr>
            <a:spLocks noGrp="1"/>
          </p:cNvSpPr>
          <p:nvPr>
            <p:ph type="sldNum" sz="quarter" idx="12"/>
          </p:nvPr>
        </p:nvSpPr>
        <p:spPr/>
        <p:txBody>
          <a:bodyPr/>
          <a:lstStyle/>
          <a:p>
            <a:fld id="{6B4B99C9-90B5-4E2E-87C0-2894CA07E93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r>
              <a:rPr lang="en-US" sz="3200" b="1" dirty="0" smtClean="0"/>
              <a:t>Organizational Effectiveness and Control</a:t>
            </a:r>
            <a:endParaRPr lang="en-US" sz="3200" b="1" dirty="0"/>
          </a:p>
        </p:txBody>
      </p:sp>
      <p:sp>
        <p:nvSpPr>
          <p:cNvPr id="3" name="Content Placeholder 2"/>
          <p:cNvSpPr>
            <a:spLocks noGrp="1"/>
          </p:cNvSpPr>
          <p:nvPr>
            <p:ph idx="1"/>
          </p:nvPr>
        </p:nvSpPr>
        <p:spPr>
          <a:xfrm>
            <a:off x="457200" y="2667000"/>
            <a:ext cx="8153400" cy="3124200"/>
          </a:xfrm>
        </p:spPr>
        <p:txBody>
          <a:bodyPr/>
          <a:lstStyle/>
          <a:p>
            <a:pPr>
              <a:buNone/>
            </a:pPr>
            <a:r>
              <a:rPr lang="en-US" dirty="0" smtClean="0"/>
              <a:t>	Controlling is the process whereby managers monitor and regulate how efficiently and effectively an organization and its members </a:t>
            </a:r>
            <a:r>
              <a:rPr lang="en-US" dirty="0" smtClean="0"/>
              <a:t>perform</a:t>
            </a:r>
            <a:r>
              <a:rPr lang="en-US" dirty="0" smtClean="0"/>
              <a:t> </a:t>
            </a:r>
            <a:r>
              <a:rPr lang="en-US" dirty="0" smtClean="0"/>
              <a:t>the activities necessary to achieve organizational/ business goals. </a:t>
            </a:r>
            <a:endParaRPr lang="en-US" dirty="0"/>
          </a:p>
        </p:txBody>
      </p:sp>
      <p:sp>
        <p:nvSpPr>
          <p:cNvPr id="4" name="Date Placeholder 3"/>
          <p:cNvSpPr>
            <a:spLocks noGrp="1"/>
          </p:cNvSpPr>
          <p:nvPr>
            <p:ph type="dt" sz="half" idx="10"/>
          </p:nvPr>
        </p:nvSpPr>
        <p:spPr/>
        <p:txBody>
          <a:bodyPr/>
          <a:lstStyle/>
          <a:p>
            <a:fld id="{7D736214-6546-4E88-A32D-5BD55ACD978B}"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b="1" dirty="0" smtClean="0">
                <a:solidFill>
                  <a:schemeClr val="accent2">
                    <a:lumMod val="75000"/>
                  </a:schemeClr>
                </a:solidFill>
              </a:rPr>
              <a:t>Purpose of Controls</a:t>
            </a:r>
            <a:endParaRPr lang="en-US" sz="3600" b="1" dirty="0">
              <a:solidFill>
                <a:schemeClr val="accent2">
                  <a:lumMod val="75000"/>
                </a:schemeClr>
              </a:solidFill>
            </a:endParaRPr>
          </a:p>
        </p:txBody>
      </p:sp>
      <p:sp>
        <p:nvSpPr>
          <p:cNvPr id="3" name="Content Placeholder 2"/>
          <p:cNvSpPr>
            <a:spLocks noGrp="1"/>
          </p:cNvSpPr>
          <p:nvPr>
            <p:ph idx="1"/>
          </p:nvPr>
        </p:nvSpPr>
        <p:spPr>
          <a:xfrm>
            <a:off x="457200" y="1828800"/>
            <a:ext cx="8229600" cy="4449763"/>
          </a:xfrm>
        </p:spPr>
        <p:txBody>
          <a:bodyPr>
            <a:normAutofit lnSpcReduction="10000"/>
          </a:bodyPr>
          <a:lstStyle/>
          <a:p>
            <a:r>
              <a:rPr lang="en-US" dirty="0" smtClean="0"/>
              <a:t>Achievement of organizational goals</a:t>
            </a:r>
          </a:p>
          <a:p>
            <a:r>
              <a:rPr lang="en-US" dirty="0" smtClean="0"/>
              <a:t>Organisational flexibility – adapting to change</a:t>
            </a:r>
          </a:p>
          <a:p>
            <a:r>
              <a:rPr lang="en-US" dirty="0" smtClean="0"/>
              <a:t>Efficiency and effectiveness (cost and productivity)</a:t>
            </a:r>
          </a:p>
          <a:p>
            <a:r>
              <a:rPr lang="en-US" dirty="0" smtClean="0"/>
              <a:t>Improve collaboration among departments</a:t>
            </a:r>
          </a:p>
          <a:p>
            <a:r>
              <a:rPr lang="en-US" dirty="0" smtClean="0"/>
              <a:t>Ensure compliance with government </a:t>
            </a:r>
            <a:r>
              <a:rPr lang="en-US" dirty="0" smtClean="0"/>
              <a:t>and </a:t>
            </a:r>
            <a:r>
              <a:rPr lang="en-US" dirty="0" smtClean="0"/>
              <a:t>other legal regulations</a:t>
            </a:r>
          </a:p>
          <a:p>
            <a:r>
              <a:rPr lang="en-US" dirty="0" smtClean="0"/>
              <a:t>Prevent fraud, errors, </a:t>
            </a:r>
            <a:r>
              <a:rPr lang="en-US" dirty="0" smtClean="0"/>
              <a:t>and </a:t>
            </a:r>
            <a:r>
              <a:rPr lang="en-US" dirty="0" err="1" smtClean="0"/>
              <a:t>mis</a:t>
            </a:r>
            <a:r>
              <a:rPr lang="en-US" dirty="0" smtClean="0"/>
              <a:t>-management</a:t>
            </a:r>
            <a:endParaRPr lang="en-US" dirty="0" smtClean="0"/>
          </a:p>
        </p:txBody>
      </p:sp>
      <p:sp>
        <p:nvSpPr>
          <p:cNvPr id="4" name="Date Placeholder 3"/>
          <p:cNvSpPr>
            <a:spLocks noGrp="1"/>
          </p:cNvSpPr>
          <p:nvPr>
            <p:ph type="dt" sz="half" idx="10"/>
          </p:nvPr>
        </p:nvSpPr>
        <p:spPr/>
        <p:txBody>
          <a:bodyPr/>
          <a:lstStyle/>
          <a:p>
            <a:fld id="{4FCB9650-FD2F-4550-A22F-6581B82A180A}"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dirty="0" smtClean="0"/>
              <a:t>Levels of Control</a:t>
            </a:r>
            <a:endParaRPr lang="en-US" b="1" dirty="0"/>
          </a:p>
        </p:txBody>
      </p:sp>
      <p:sp>
        <p:nvSpPr>
          <p:cNvPr id="3" name="Content Placeholder 2"/>
          <p:cNvSpPr>
            <a:spLocks noGrp="1"/>
          </p:cNvSpPr>
          <p:nvPr>
            <p:ph idx="1"/>
          </p:nvPr>
        </p:nvSpPr>
        <p:spPr>
          <a:xfrm>
            <a:off x="491067" y="2209800"/>
            <a:ext cx="8229600" cy="2971800"/>
          </a:xfrm>
          <a:ln w="28575">
            <a:solidFill>
              <a:schemeClr val="tx2">
                <a:lumMod val="75000"/>
              </a:schemeClr>
            </a:solidFill>
          </a:ln>
        </p:spPr>
        <p:txBody>
          <a:bodyPr>
            <a:normAutofit/>
          </a:bodyPr>
          <a:lstStyle/>
          <a:p>
            <a:r>
              <a:rPr lang="en-US" dirty="0" smtClean="0"/>
              <a:t>Strategic Control – </a:t>
            </a:r>
            <a:r>
              <a:rPr lang="en-US" sz="2000" dirty="0" smtClean="0"/>
              <a:t>org.  structure, leadership, technology etc</a:t>
            </a:r>
          </a:p>
          <a:p>
            <a:r>
              <a:rPr lang="en-US" dirty="0" smtClean="0"/>
              <a:t>Structural Control – </a:t>
            </a:r>
            <a:r>
              <a:rPr lang="en-US" sz="2000" dirty="0" smtClean="0"/>
              <a:t>bureaucratic control or clan control </a:t>
            </a:r>
          </a:p>
          <a:p>
            <a:r>
              <a:rPr lang="en-US" dirty="0" smtClean="0"/>
              <a:t>Operational Control – </a:t>
            </a:r>
            <a:r>
              <a:rPr lang="en-US" sz="1800" dirty="0" smtClean="0"/>
              <a:t>the factors of production or service delivery systems</a:t>
            </a:r>
            <a:endParaRPr lang="en-US" dirty="0" smtClean="0"/>
          </a:p>
          <a:p>
            <a:r>
              <a:rPr lang="en-US" dirty="0" smtClean="0"/>
              <a:t>Financial Control – </a:t>
            </a:r>
            <a:r>
              <a:rPr lang="en-US" sz="2000" dirty="0" smtClean="0"/>
              <a:t>processes, rules and practices that govern the use of company’s monetary resources</a:t>
            </a:r>
            <a:endParaRPr lang="en-US" dirty="0" smtClean="0"/>
          </a:p>
          <a:p>
            <a:endParaRPr lang="en-US" dirty="0"/>
          </a:p>
        </p:txBody>
      </p:sp>
      <p:sp>
        <p:nvSpPr>
          <p:cNvPr id="4" name="TextBox 3"/>
          <p:cNvSpPr txBox="1"/>
          <p:nvPr/>
        </p:nvSpPr>
        <p:spPr>
          <a:xfrm>
            <a:off x="609600" y="5562600"/>
            <a:ext cx="8077200" cy="369332"/>
          </a:xfrm>
          <a:prstGeom prst="rect">
            <a:avLst/>
          </a:prstGeom>
          <a:solidFill>
            <a:schemeClr val="accent2">
              <a:lumMod val="60000"/>
              <a:lumOff val="40000"/>
            </a:schemeClr>
          </a:solidFill>
          <a:ln>
            <a:solidFill>
              <a:schemeClr val="tx2">
                <a:lumMod val="75000"/>
              </a:schemeClr>
            </a:solidFill>
          </a:ln>
        </p:spPr>
        <p:txBody>
          <a:bodyPr wrap="square" rtlCol="0">
            <a:spAutoFit/>
          </a:bodyPr>
          <a:lstStyle/>
          <a:p>
            <a:pPr algn="ctr"/>
            <a:r>
              <a:rPr lang="en-US" b="1" dirty="0" smtClean="0"/>
              <a:t>Responsibility for control rests with all managers throughout the organization. </a:t>
            </a:r>
            <a:endParaRPr lang="en-US" b="1" dirty="0"/>
          </a:p>
        </p:txBody>
      </p:sp>
      <p:sp>
        <p:nvSpPr>
          <p:cNvPr id="5" name="Date Placeholder 4"/>
          <p:cNvSpPr>
            <a:spLocks noGrp="1"/>
          </p:cNvSpPr>
          <p:nvPr>
            <p:ph type="dt" sz="half" idx="10"/>
          </p:nvPr>
        </p:nvSpPr>
        <p:spPr/>
        <p:txBody>
          <a:bodyPr/>
          <a:lstStyle/>
          <a:p>
            <a:fld id="{AD1DB6C3-8ABD-448F-8876-FBE8498C9AD4}" type="datetime1">
              <a:rPr lang="en-US" smtClean="0"/>
              <a:t>3/27/2017</a:t>
            </a:fld>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766"/>
            <a:ext cx="8229600" cy="1143000"/>
          </a:xfrm>
        </p:spPr>
        <p:txBody>
          <a:bodyPr>
            <a:normAutofit fontScale="90000"/>
          </a:bodyPr>
          <a:lstStyle/>
          <a:p>
            <a:pPr algn="l"/>
            <a:r>
              <a:rPr lang="en-US" dirty="0" smtClean="0"/>
              <a:t>Types of Control</a:t>
            </a:r>
            <a:br>
              <a:rPr lang="en-US" dirty="0" smtClean="0"/>
            </a:br>
            <a:endParaRPr lang="en-US" dirty="0"/>
          </a:p>
        </p:txBody>
      </p:sp>
      <p:sp>
        <p:nvSpPr>
          <p:cNvPr id="3" name="Content Placeholder 2"/>
          <p:cNvSpPr>
            <a:spLocks noGrp="1"/>
          </p:cNvSpPr>
          <p:nvPr>
            <p:ph idx="4294967295"/>
          </p:nvPr>
        </p:nvSpPr>
        <p:spPr>
          <a:xfrm>
            <a:off x="0" y="1600200"/>
            <a:ext cx="8229600" cy="4525963"/>
          </a:xfrm>
        </p:spPr>
        <p:txBody>
          <a:bodyPr/>
          <a:lstStyle/>
          <a:p>
            <a:pPr>
              <a:buNone/>
            </a:pPr>
            <a:endParaRPr lang="en-US" dirty="0" smtClean="0"/>
          </a:p>
          <a:p>
            <a:endParaRPr lang="en-US" dirty="0"/>
          </a:p>
        </p:txBody>
      </p:sp>
      <p:sp>
        <p:nvSpPr>
          <p:cNvPr id="4" name="TextBox 3"/>
          <p:cNvSpPr txBox="1"/>
          <p:nvPr/>
        </p:nvSpPr>
        <p:spPr>
          <a:xfrm>
            <a:off x="457200" y="1143633"/>
            <a:ext cx="8229600" cy="369332"/>
          </a:xfrm>
          <a:prstGeom prst="rect">
            <a:avLst/>
          </a:prstGeom>
          <a:noFill/>
        </p:spPr>
        <p:txBody>
          <a:bodyPr wrap="square" rtlCol="0">
            <a:spAutoFit/>
          </a:bodyPr>
          <a:lstStyle/>
          <a:p>
            <a:r>
              <a:rPr lang="en-US" b="1" dirty="0" smtClean="0"/>
              <a:t>Four main resources define the areas of control:</a:t>
            </a:r>
            <a:endParaRPr lang="en-US" b="1" dirty="0"/>
          </a:p>
        </p:txBody>
      </p:sp>
      <p:graphicFrame>
        <p:nvGraphicFramePr>
          <p:cNvPr id="5" name="Diagram 4"/>
          <p:cNvGraphicFramePr/>
          <p:nvPr>
            <p:extLst>
              <p:ext uri="{D42A27DB-BD31-4B8C-83A1-F6EECF244321}">
                <p14:modId xmlns:p14="http://schemas.microsoft.com/office/powerpoint/2010/main" val="1699725219"/>
              </p:ext>
            </p:extLst>
          </p:nvPr>
        </p:nvGraphicFramePr>
        <p:xfrm>
          <a:off x="414270" y="1752600"/>
          <a:ext cx="85344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09800" y="4191000"/>
            <a:ext cx="6324600" cy="984885"/>
          </a:xfrm>
          <a:prstGeom prst="rect">
            <a:avLst/>
          </a:prstGeom>
          <a:noFill/>
        </p:spPr>
        <p:txBody>
          <a:bodyPr wrap="square" rtlCol="0">
            <a:spAutoFit/>
          </a:bodyPr>
          <a:lstStyle/>
          <a:p>
            <a:r>
              <a:rPr lang="en-US" sz="1600" b="1" dirty="0" smtClean="0">
                <a:solidFill>
                  <a:schemeClr val="tx2">
                    <a:lumMod val="75000"/>
                  </a:schemeClr>
                </a:solidFill>
              </a:rPr>
              <a:t>Information  Resources</a:t>
            </a:r>
          </a:p>
          <a:p>
            <a:pPr>
              <a:buFont typeface="Arial" pitchFamily="34" charset="0"/>
              <a:buChar char="•"/>
            </a:pPr>
            <a:r>
              <a:rPr lang="en-US" sz="1400" dirty="0" smtClean="0">
                <a:solidFill>
                  <a:schemeClr val="bg1"/>
                </a:solidFill>
              </a:rPr>
              <a:t>Sales / marketing  forecasting; economic forecasting ;  customer surveys; </a:t>
            </a:r>
          </a:p>
          <a:p>
            <a:pPr>
              <a:buFont typeface="Arial" pitchFamily="34" charset="0"/>
              <a:buChar char="•"/>
            </a:pPr>
            <a:r>
              <a:rPr lang="en-US" sz="1400" dirty="0" smtClean="0">
                <a:solidFill>
                  <a:schemeClr val="bg1"/>
                </a:solidFill>
              </a:rPr>
              <a:t>Environmental analysis (macro, micro and </a:t>
            </a:r>
            <a:r>
              <a:rPr lang="en-US" sz="1400" dirty="0" err="1" smtClean="0">
                <a:solidFill>
                  <a:schemeClr val="bg1"/>
                </a:solidFill>
              </a:rPr>
              <a:t>meso</a:t>
            </a:r>
            <a:r>
              <a:rPr lang="en-US" sz="1400" dirty="0" smtClean="0">
                <a:solidFill>
                  <a:schemeClr val="bg1"/>
                </a:solidFill>
              </a:rPr>
              <a:t>)</a:t>
            </a:r>
          </a:p>
          <a:p>
            <a:pPr>
              <a:buFont typeface="Arial" pitchFamily="34" charset="0"/>
              <a:buChar char="•"/>
            </a:pPr>
            <a:r>
              <a:rPr lang="en-US" sz="1400" dirty="0" smtClean="0">
                <a:solidFill>
                  <a:schemeClr val="bg1"/>
                </a:solidFill>
              </a:rPr>
              <a:t>Public Relations; Production scheduling</a:t>
            </a:r>
          </a:p>
        </p:txBody>
      </p:sp>
      <p:sp>
        <p:nvSpPr>
          <p:cNvPr id="7" name="Date Placeholder 6"/>
          <p:cNvSpPr>
            <a:spLocks noGrp="1"/>
          </p:cNvSpPr>
          <p:nvPr>
            <p:ph type="dt" sz="half" idx="10"/>
          </p:nvPr>
        </p:nvSpPr>
        <p:spPr/>
        <p:txBody>
          <a:bodyPr/>
          <a:lstStyle/>
          <a:p>
            <a:fld id="{7773C3E7-2C58-4B84-8758-1FBF72163B24}" type="datetime1">
              <a:rPr lang="en-US" smtClean="0"/>
              <a:t>3/27/2017</a:t>
            </a:fld>
            <a:endParaRPr lang="en-US"/>
          </a:p>
        </p:txBody>
      </p:sp>
      <p:sp>
        <p:nvSpPr>
          <p:cNvPr id="8" name="Slide Number Placeholder 7"/>
          <p:cNvSpPr>
            <a:spLocks noGrp="1"/>
          </p:cNvSpPr>
          <p:nvPr>
            <p:ph type="sldNum" sz="quarter" idx="12"/>
          </p:nvPr>
        </p:nvSpPr>
        <p:spPr/>
        <p:txBody>
          <a:bodyPr/>
          <a:lstStyle/>
          <a:p>
            <a:fld id="{6B4B99C9-90B5-4E2E-87C0-2894CA07E93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b="1" dirty="0" smtClean="0"/>
              <a:t>Operations Control</a:t>
            </a:r>
            <a:endParaRPr lang="en-US" sz="3600" b="1" dirty="0"/>
          </a:p>
        </p:txBody>
      </p:sp>
      <p:sp>
        <p:nvSpPr>
          <p:cNvPr id="3" name="Content Placeholder 2"/>
          <p:cNvSpPr>
            <a:spLocks noGrp="1"/>
          </p:cNvSpPr>
          <p:nvPr>
            <p:ph idx="1"/>
          </p:nvPr>
        </p:nvSpPr>
        <p:spPr>
          <a:xfrm>
            <a:off x="457200" y="2133600"/>
            <a:ext cx="8229600" cy="4267200"/>
          </a:xfrm>
        </p:spPr>
        <p:txBody>
          <a:bodyPr/>
          <a:lstStyle/>
          <a:p>
            <a:r>
              <a:rPr lang="en-US" dirty="0" smtClean="0"/>
              <a:t>Steering or </a:t>
            </a:r>
            <a:r>
              <a:rPr lang="en-US" dirty="0" smtClean="0">
                <a:solidFill>
                  <a:schemeClr val="tx2">
                    <a:lumMod val="60000"/>
                    <a:lumOff val="40000"/>
                  </a:schemeClr>
                </a:solidFill>
              </a:rPr>
              <a:t>feed-forward</a:t>
            </a:r>
            <a:r>
              <a:rPr lang="en-US" dirty="0" smtClean="0"/>
              <a:t> </a:t>
            </a:r>
            <a:r>
              <a:rPr lang="en-US" dirty="0" smtClean="0"/>
              <a:t>control – prior to the start of the production process</a:t>
            </a:r>
          </a:p>
          <a:p>
            <a:r>
              <a:rPr lang="en-US" dirty="0" smtClean="0"/>
              <a:t>Screening or </a:t>
            </a:r>
            <a:r>
              <a:rPr lang="en-US" dirty="0" smtClean="0">
                <a:solidFill>
                  <a:schemeClr val="tx2">
                    <a:lumMod val="60000"/>
                    <a:lumOff val="40000"/>
                  </a:schemeClr>
                </a:solidFill>
              </a:rPr>
              <a:t>concurrent</a:t>
            </a:r>
            <a:r>
              <a:rPr lang="en-US" dirty="0" smtClean="0"/>
              <a:t> control – meeting standards during the production process</a:t>
            </a:r>
          </a:p>
          <a:p>
            <a:r>
              <a:rPr lang="en-US" dirty="0" smtClean="0"/>
              <a:t>Post-action or </a:t>
            </a:r>
            <a:r>
              <a:rPr lang="en-US" dirty="0" smtClean="0">
                <a:solidFill>
                  <a:schemeClr val="tx2">
                    <a:lumMod val="60000"/>
                    <a:lumOff val="40000"/>
                  </a:schemeClr>
                </a:solidFill>
              </a:rPr>
              <a:t>feedback</a:t>
            </a:r>
            <a:r>
              <a:rPr lang="en-US" dirty="0" smtClean="0"/>
              <a:t> control focuses on output, after the production process is complete.</a:t>
            </a:r>
            <a:endParaRPr lang="en-US" dirty="0"/>
          </a:p>
        </p:txBody>
      </p:sp>
      <p:sp>
        <p:nvSpPr>
          <p:cNvPr id="4" name="Date Placeholder 3"/>
          <p:cNvSpPr>
            <a:spLocks noGrp="1"/>
          </p:cNvSpPr>
          <p:nvPr>
            <p:ph type="dt" sz="half" idx="10"/>
          </p:nvPr>
        </p:nvSpPr>
        <p:spPr/>
        <p:txBody>
          <a:bodyPr/>
          <a:lstStyle/>
          <a:p>
            <a:fld id="{C9DF28DD-8FB7-40C1-B017-D022C3229CB2}"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a:bodyPr>
          <a:lstStyle/>
          <a:p>
            <a:pPr algn="l"/>
            <a:r>
              <a:rPr lang="en-US" sz="2400" b="1" dirty="0" smtClean="0"/>
              <a:t>Topics:</a:t>
            </a:r>
            <a:endParaRPr lang="en-US" sz="2400" b="1" dirty="0"/>
          </a:p>
        </p:txBody>
      </p:sp>
      <p:sp>
        <p:nvSpPr>
          <p:cNvPr id="3" name="Content Placeholder 2"/>
          <p:cNvSpPr>
            <a:spLocks noGrp="1"/>
          </p:cNvSpPr>
          <p:nvPr>
            <p:ph idx="1"/>
          </p:nvPr>
        </p:nvSpPr>
        <p:spPr/>
        <p:txBody>
          <a:bodyPr/>
          <a:lstStyle/>
          <a:p>
            <a:pPr>
              <a:buNone/>
            </a:pPr>
            <a:endParaRPr lang="en-US" dirty="0" smtClean="0"/>
          </a:p>
          <a:p>
            <a:pPr marL="0" indent="0" algn="ctr">
              <a:buNone/>
            </a:pPr>
            <a:r>
              <a:rPr lang="en-US" dirty="0" smtClean="0"/>
              <a:t>Organisational Effectiveness</a:t>
            </a:r>
          </a:p>
          <a:p>
            <a:pPr marL="0" indent="0" algn="ctr">
              <a:buNone/>
            </a:pPr>
            <a:r>
              <a:rPr lang="en-US" dirty="0" smtClean="0">
                <a:solidFill>
                  <a:srgbClr val="FF0000"/>
                </a:solidFill>
              </a:rPr>
              <a:t>Process Management</a:t>
            </a:r>
          </a:p>
          <a:p>
            <a:pPr marL="0" indent="0" algn="ctr">
              <a:buNone/>
            </a:pPr>
            <a:r>
              <a:rPr lang="en-US" dirty="0" smtClean="0"/>
              <a:t>Management Control</a:t>
            </a:r>
          </a:p>
          <a:p>
            <a:pPr marL="0" indent="0" algn="ctr">
              <a:buNone/>
            </a:pPr>
            <a:r>
              <a:rPr lang="en-US" dirty="0" smtClean="0">
                <a:solidFill>
                  <a:srgbClr val="FF0000"/>
                </a:solidFill>
              </a:rPr>
              <a:t>Quality Assurance</a:t>
            </a:r>
            <a:endParaRPr lang="en-US" dirty="0">
              <a:solidFill>
                <a:srgbClr val="FF0000"/>
              </a:solidFill>
            </a:endParaRPr>
          </a:p>
        </p:txBody>
      </p:sp>
      <p:sp>
        <p:nvSpPr>
          <p:cNvPr id="4" name="Date Placeholder 3"/>
          <p:cNvSpPr>
            <a:spLocks noGrp="1"/>
          </p:cNvSpPr>
          <p:nvPr>
            <p:ph type="dt" sz="half" idx="10"/>
          </p:nvPr>
        </p:nvSpPr>
        <p:spPr/>
        <p:txBody>
          <a:bodyPr/>
          <a:lstStyle/>
          <a:p>
            <a:fld id="{9D36C151-000A-4099-951B-FFAA4AB2F610}"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Class Exercise #1</a:t>
            </a:r>
            <a:endParaRPr lang="en-US" b="1" dirty="0"/>
          </a:p>
        </p:txBody>
      </p:sp>
      <p:sp>
        <p:nvSpPr>
          <p:cNvPr id="4" name="Date Placeholder 3"/>
          <p:cNvSpPr>
            <a:spLocks noGrp="1"/>
          </p:cNvSpPr>
          <p:nvPr>
            <p:ph type="dt" sz="half" idx="10"/>
          </p:nvPr>
        </p:nvSpPr>
        <p:spPr/>
        <p:txBody>
          <a:bodyPr/>
          <a:lstStyle/>
          <a:p>
            <a:fld id="{15FA0C15-B5D7-4CB2-B3EE-1B4EEF74069F}"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20</a:t>
            </a:fld>
            <a:endParaRPr lang="en-US"/>
          </a:p>
        </p:txBody>
      </p:sp>
    </p:spTree>
    <p:extLst>
      <p:ext uri="{BB962C8B-B14F-4D97-AF65-F5344CB8AC3E}">
        <p14:creationId xmlns:p14="http://schemas.microsoft.com/office/powerpoint/2010/main" val="156845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4000" b="1" dirty="0" smtClean="0"/>
              <a:t>Costs of Control</a:t>
            </a:r>
            <a:endParaRPr lang="en-US" sz="4000" b="1" dirty="0"/>
          </a:p>
        </p:txBody>
      </p:sp>
      <p:sp>
        <p:nvSpPr>
          <p:cNvPr id="3" name="Content Placeholder 2"/>
          <p:cNvSpPr>
            <a:spLocks noGrp="1"/>
          </p:cNvSpPr>
          <p:nvPr>
            <p:ph idx="1"/>
          </p:nvPr>
        </p:nvSpPr>
        <p:spPr>
          <a:xfrm>
            <a:off x="457200" y="1981200"/>
            <a:ext cx="8229600" cy="4038599"/>
          </a:xfrm>
        </p:spPr>
        <p:txBody>
          <a:bodyPr/>
          <a:lstStyle/>
          <a:p>
            <a:r>
              <a:rPr lang="en-US" dirty="0" smtClean="0"/>
              <a:t>Financial costs e.g. </a:t>
            </a:r>
            <a:r>
              <a:rPr lang="en-US" dirty="0" smtClean="0"/>
              <a:t>internal and external audits;</a:t>
            </a:r>
            <a:endParaRPr lang="en-US" dirty="0" smtClean="0"/>
          </a:p>
          <a:p>
            <a:r>
              <a:rPr lang="en-US" dirty="0" smtClean="0"/>
              <a:t>Reduced flexibility and responsiveness (slower decision making and processing)</a:t>
            </a:r>
          </a:p>
          <a:p>
            <a:r>
              <a:rPr lang="en-US" dirty="0" smtClean="0"/>
              <a:t>Inhibits innovation and creativity</a:t>
            </a:r>
          </a:p>
          <a:p>
            <a:r>
              <a:rPr lang="en-US" dirty="0" smtClean="0"/>
              <a:t>Reputational risks – tarnished relationships with </a:t>
            </a:r>
            <a:r>
              <a:rPr lang="en-US" dirty="0" smtClean="0"/>
              <a:t>suppliers and creditors</a:t>
            </a:r>
            <a:endParaRPr lang="en-US" dirty="0" smtClean="0"/>
          </a:p>
          <a:p>
            <a:endParaRPr lang="en-US" dirty="0"/>
          </a:p>
        </p:txBody>
      </p:sp>
      <p:sp>
        <p:nvSpPr>
          <p:cNvPr id="4" name="Date Placeholder 3"/>
          <p:cNvSpPr>
            <a:spLocks noGrp="1"/>
          </p:cNvSpPr>
          <p:nvPr>
            <p:ph type="dt" sz="half" idx="10"/>
          </p:nvPr>
        </p:nvSpPr>
        <p:spPr/>
        <p:txBody>
          <a:bodyPr/>
          <a:lstStyle/>
          <a:p>
            <a:fld id="{FD83BA13-6374-4280-A741-3CBFBB832EB3}"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en-US" sz="4000" b="1" dirty="0" smtClean="0"/>
              <a:t>Maintaining Control</a:t>
            </a:r>
            <a:endParaRPr lang="en-US" sz="4000" b="1"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dirty="0" smtClean="0"/>
              <a:t>Policies and Procedures</a:t>
            </a:r>
          </a:p>
          <a:p>
            <a:r>
              <a:rPr lang="en-US" dirty="0" smtClean="0"/>
              <a:t>Checks and balances</a:t>
            </a:r>
          </a:p>
          <a:p>
            <a:r>
              <a:rPr lang="en-US" dirty="0" smtClean="0"/>
              <a:t>On-boarding/ probation period /immersion in culture</a:t>
            </a:r>
          </a:p>
          <a:p>
            <a:r>
              <a:rPr lang="en-US" dirty="0" smtClean="0"/>
              <a:t>Review / Audits</a:t>
            </a:r>
          </a:p>
          <a:p>
            <a:r>
              <a:rPr lang="en-US" dirty="0" smtClean="0"/>
              <a:t>Staff Empowerment (clan control)</a:t>
            </a:r>
          </a:p>
          <a:p>
            <a:r>
              <a:rPr lang="en-US" dirty="0" smtClean="0"/>
              <a:t>Making resources and tools available</a:t>
            </a:r>
          </a:p>
          <a:p>
            <a:r>
              <a:rPr lang="en-US" dirty="0" smtClean="0"/>
              <a:t>Automation</a:t>
            </a:r>
          </a:p>
          <a:p>
            <a:r>
              <a:rPr lang="en-US" dirty="0" smtClean="0"/>
              <a:t>Performance Evaluations</a:t>
            </a:r>
          </a:p>
          <a:p>
            <a:r>
              <a:rPr lang="en-US" dirty="0" smtClean="0"/>
              <a:t>Disciplinary Codes and Sanctions</a:t>
            </a:r>
          </a:p>
          <a:p>
            <a:r>
              <a:rPr lang="en-US" dirty="0" smtClean="0"/>
              <a:t>Management Observations and Reports</a:t>
            </a:r>
          </a:p>
          <a:p>
            <a:pPr>
              <a:buNone/>
            </a:pPr>
            <a:endParaRPr lang="en-US" dirty="0" smtClean="0"/>
          </a:p>
          <a:p>
            <a:endParaRPr lang="en-US" dirty="0"/>
          </a:p>
        </p:txBody>
      </p:sp>
      <p:sp>
        <p:nvSpPr>
          <p:cNvPr id="4" name="Date Placeholder 3"/>
          <p:cNvSpPr>
            <a:spLocks noGrp="1"/>
          </p:cNvSpPr>
          <p:nvPr>
            <p:ph type="dt" sz="half" idx="10"/>
          </p:nvPr>
        </p:nvSpPr>
        <p:spPr/>
        <p:txBody>
          <a:bodyPr/>
          <a:lstStyle/>
          <a:p>
            <a:fld id="{75B5376F-7DCE-4D1F-8A55-07C8B770525A}"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3352800"/>
            <a:ext cx="25431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p:spPr>
        <p:txBody>
          <a:bodyPr>
            <a:normAutofit/>
          </a:bodyPr>
          <a:lstStyle/>
          <a:p>
            <a:r>
              <a:rPr lang="en-US" sz="3600" b="1" dirty="0" smtClean="0"/>
              <a:t>Assessing Control Systems</a:t>
            </a:r>
            <a:endParaRPr lang="en-US" sz="3600" b="1" dirty="0"/>
          </a:p>
        </p:txBody>
      </p:sp>
      <p:sp>
        <p:nvSpPr>
          <p:cNvPr id="3" name="Content Placeholder 2"/>
          <p:cNvSpPr>
            <a:spLocks noGrp="1"/>
          </p:cNvSpPr>
          <p:nvPr>
            <p:ph idx="1"/>
          </p:nvPr>
        </p:nvSpPr>
        <p:spPr>
          <a:xfrm>
            <a:off x="457200" y="2514601"/>
            <a:ext cx="8229600" cy="3124200"/>
          </a:xfrm>
        </p:spPr>
        <p:txBody>
          <a:bodyPr/>
          <a:lstStyle/>
          <a:p>
            <a:r>
              <a:rPr lang="en-US" dirty="0" smtClean="0"/>
              <a:t>Integration with planning</a:t>
            </a:r>
          </a:p>
          <a:p>
            <a:r>
              <a:rPr lang="en-US" dirty="0" smtClean="0"/>
              <a:t>Flexibility – ability to accommodate change</a:t>
            </a:r>
          </a:p>
          <a:p>
            <a:r>
              <a:rPr lang="en-US" dirty="0" smtClean="0"/>
              <a:t>Accuracy – provide accurate information</a:t>
            </a:r>
          </a:p>
          <a:p>
            <a:r>
              <a:rPr lang="en-US" dirty="0" smtClean="0"/>
              <a:t>Timeliness – provide information as frequently as needed.</a:t>
            </a:r>
            <a:endParaRPr lang="en-US" dirty="0"/>
          </a:p>
        </p:txBody>
      </p:sp>
      <p:sp>
        <p:nvSpPr>
          <p:cNvPr id="4" name="Date Placeholder 3"/>
          <p:cNvSpPr>
            <a:spLocks noGrp="1"/>
          </p:cNvSpPr>
          <p:nvPr>
            <p:ph type="dt" sz="half" idx="10"/>
          </p:nvPr>
        </p:nvSpPr>
        <p:spPr/>
        <p:txBody>
          <a:bodyPr/>
          <a:lstStyle/>
          <a:p>
            <a:fld id="{0F88BD3D-451E-438E-9C48-DF38CD94F70E}"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sz="3600" b="1" dirty="0" smtClean="0"/>
              <a:t>Quality &amp; Quality Assurance</a:t>
            </a:r>
            <a:endParaRPr lang="en-US" sz="3600" b="1" dirty="0"/>
          </a:p>
        </p:txBody>
      </p:sp>
      <p:sp>
        <p:nvSpPr>
          <p:cNvPr id="3" name="Content Placeholder 2"/>
          <p:cNvSpPr>
            <a:spLocks noGrp="1"/>
          </p:cNvSpPr>
          <p:nvPr>
            <p:ph idx="1"/>
          </p:nvPr>
        </p:nvSpPr>
        <p:spPr>
          <a:xfrm>
            <a:off x="533400" y="1981200"/>
            <a:ext cx="8229600" cy="4038600"/>
          </a:xfrm>
        </p:spPr>
        <p:txBody>
          <a:bodyPr>
            <a:normAutofit fontScale="92500"/>
          </a:bodyPr>
          <a:lstStyle/>
          <a:p>
            <a:pPr marL="0" indent="0">
              <a:buNone/>
            </a:pPr>
            <a:r>
              <a:rPr lang="en-US" dirty="0" smtClean="0"/>
              <a:t>The terms </a:t>
            </a:r>
            <a:r>
              <a:rPr lang="en-US" b="1" dirty="0" smtClean="0"/>
              <a:t>“quality assurance” </a:t>
            </a:r>
            <a:r>
              <a:rPr lang="en-US" dirty="0" smtClean="0"/>
              <a:t>and </a:t>
            </a:r>
            <a:r>
              <a:rPr lang="en-US" b="1" dirty="0" smtClean="0"/>
              <a:t>“quality control” </a:t>
            </a:r>
            <a:r>
              <a:rPr lang="en-US" dirty="0" smtClean="0"/>
              <a:t>are often used interchangeably to refer to ways of ensuring the quality of a service or product. The terms, however, have different meanings.</a:t>
            </a:r>
          </a:p>
          <a:p>
            <a:pPr marL="0" indent="0">
              <a:buNone/>
            </a:pPr>
            <a:endParaRPr lang="en-US" dirty="0" smtClean="0"/>
          </a:p>
          <a:p>
            <a:r>
              <a:rPr lang="en-US" b="1" dirty="0" smtClean="0">
                <a:solidFill>
                  <a:schemeClr val="tx2">
                    <a:lumMod val="60000"/>
                    <a:lumOff val="40000"/>
                  </a:schemeClr>
                </a:solidFill>
              </a:rPr>
              <a:t>Assurance:</a:t>
            </a:r>
            <a:r>
              <a:rPr lang="en-US" dirty="0" smtClean="0"/>
              <a:t> The act of giving confidence, the state of being certain or the act of making certain.</a:t>
            </a:r>
            <a:br>
              <a:rPr lang="en-US" dirty="0" smtClean="0"/>
            </a:br>
            <a:endParaRPr lang="en-US" dirty="0"/>
          </a:p>
        </p:txBody>
      </p:sp>
      <p:sp>
        <p:nvSpPr>
          <p:cNvPr id="4" name="Date Placeholder 3"/>
          <p:cNvSpPr>
            <a:spLocks noGrp="1"/>
          </p:cNvSpPr>
          <p:nvPr>
            <p:ph type="dt" sz="half" idx="10"/>
          </p:nvPr>
        </p:nvSpPr>
        <p:spPr/>
        <p:txBody>
          <a:bodyPr/>
          <a:lstStyle/>
          <a:p>
            <a:fld id="{3FFEA4A8-E8AD-47F2-9405-F066BA7E9BA0}"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sz="3600" b="1" dirty="0" smtClean="0">
                <a:solidFill>
                  <a:schemeClr val="tx2">
                    <a:lumMod val="75000"/>
                  </a:schemeClr>
                </a:solidFill>
              </a:rPr>
              <a:t>Quality &amp; Quality Assurance</a:t>
            </a:r>
            <a:endParaRPr lang="en-US" sz="3600" b="1" dirty="0">
              <a:solidFill>
                <a:schemeClr val="tx2">
                  <a:lumMod val="75000"/>
                </a:schemeClr>
              </a:solidFill>
            </a:endParaRPr>
          </a:p>
        </p:txBody>
      </p:sp>
      <p:sp>
        <p:nvSpPr>
          <p:cNvPr id="3" name="Content Placeholder 2"/>
          <p:cNvSpPr>
            <a:spLocks noGrp="1"/>
          </p:cNvSpPr>
          <p:nvPr>
            <p:ph idx="1"/>
          </p:nvPr>
        </p:nvSpPr>
        <p:spPr>
          <a:xfrm>
            <a:off x="457200" y="1676400"/>
            <a:ext cx="8229600" cy="4800600"/>
          </a:xfrm>
        </p:spPr>
        <p:txBody>
          <a:bodyPr>
            <a:normAutofit fontScale="77500" lnSpcReduction="20000"/>
          </a:bodyPr>
          <a:lstStyle/>
          <a:p>
            <a:pPr marL="0" indent="0">
              <a:buNone/>
            </a:pPr>
            <a:endParaRPr lang="en-US" dirty="0"/>
          </a:p>
          <a:p>
            <a:r>
              <a:rPr lang="en-US" b="1" dirty="0" smtClean="0">
                <a:solidFill>
                  <a:schemeClr val="tx2">
                    <a:lumMod val="60000"/>
                    <a:lumOff val="40000"/>
                  </a:schemeClr>
                </a:solidFill>
              </a:rPr>
              <a:t>Quality Assurance:</a:t>
            </a:r>
            <a:r>
              <a:rPr lang="en-US" dirty="0" smtClean="0"/>
              <a:t> The planned and systematic activities implemented in a quality system so that quality requirements are guaranteed.</a:t>
            </a:r>
          </a:p>
          <a:p>
            <a:pPr marL="0" indent="0">
              <a:buNone/>
            </a:pPr>
            <a:endParaRPr lang="en-US" dirty="0" smtClean="0"/>
          </a:p>
          <a:p>
            <a:r>
              <a:rPr lang="en-US" b="1" dirty="0" smtClean="0">
                <a:solidFill>
                  <a:schemeClr val="tx2">
                    <a:lumMod val="60000"/>
                    <a:lumOff val="40000"/>
                  </a:schemeClr>
                </a:solidFill>
              </a:rPr>
              <a:t>Control:</a:t>
            </a:r>
            <a:r>
              <a:rPr lang="en-US" dirty="0" smtClean="0"/>
              <a:t> An evaluation to indicate needed corrective responses; the act of guiding a process in which variability is attributable to a constant system of chance causes.</a:t>
            </a:r>
          </a:p>
          <a:p>
            <a:pPr marL="0" indent="0">
              <a:buNone/>
            </a:pPr>
            <a:endParaRPr lang="en-US" dirty="0" smtClean="0"/>
          </a:p>
          <a:p>
            <a:r>
              <a:rPr lang="en-US" b="1" dirty="0" smtClean="0">
                <a:solidFill>
                  <a:schemeClr val="tx2">
                    <a:lumMod val="60000"/>
                    <a:lumOff val="40000"/>
                  </a:schemeClr>
                </a:solidFill>
              </a:rPr>
              <a:t>Quality Control:</a:t>
            </a:r>
            <a:r>
              <a:rPr lang="en-US" dirty="0" smtClean="0"/>
              <a:t> The evaluation techniques and activities used to fulfill requirements for quality.</a:t>
            </a:r>
          </a:p>
          <a:p>
            <a:pPr>
              <a:buNone/>
            </a:pPr>
            <a:r>
              <a:rPr lang="en-US" dirty="0" smtClean="0"/>
              <a:t>		(The American Society for Quality)</a:t>
            </a:r>
            <a:endParaRPr lang="en-US" dirty="0"/>
          </a:p>
        </p:txBody>
      </p:sp>
      <p:sp>
        <p:nvSpPr>
          <p:cNvPr id="4" name="Date Placeholder 3"/>
          <p:cNvSpPr>
            <a:spLocks noGrp="1"/>
          </p:cNvSpPr>
          <p:nvPr>
            <p:ph type="dt" sz="half" idx="10"/>
          </p:nvPr>
        </p:nvSpPr>
        <p:spPr/>
        <p:txBody>
          <a:bodyPr/>
          <a:lstStyle/>
          <a:p>
            <a:fld id="{3FFEA4A8-E8AD-47F2-9405-F066BA7E9BA0}"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25</a:t>
            </a:fld>
            <a:endParaRPr lang="en-US"/>
          </a:p>
        </p:txBody>
      </p:sp>
    </p:spTree>
    <p:extLst>
      <p:ext uri="{BB962C8B-B14F-4D97-AF65-F5344CB8AC3E}">
        <p14:creationId xmlns:p14="http://schemas.microsoft.com/office/powerpoint/2010/main" val="122670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934200" cy="838200"/>
          </a:xfrm>
          <a:solidFill>
            <a:schemeClr val="bg1"/>
          </a:solidFill>
        </p:spPr>
        <p:txBody>
          <a:bodyPr>
            <a:normAutofit/>
          </a:bodyPr>
          <a:lstStyle/>
          <a:p>
            <a:r>
              <a:rPr lang="en-US" sz="3200" b="1" dirty="0" smtClean="0">
                <a:solidFill>
                  <a:schemeClr val="accent6">
                    <a:lumMod val="75000"/>
                  </a:schemeClr>
                </a:solidFill>
              </a:rPr>
              <a:t>Setting Quality Standards</a:t>
            </a:r>
            <a:endParaRPr lang="en-US" sz="3200" b="1" dirty="0">
              <a:solidFill>
                <a:schemeClr val="accent6">
                  <a:lumMod val="75000"/>
                </a:schemeClr>
              </a:solidFill>
            </a:endParaRPr>
          </a:p>
        </p:txBody>
      </p:sp>
      <p:sp>
        <p:nvSpPr>
          <p:cNvPr id="3" name="Content Placeholder 2"/>
          <p:cNvSpPr>
            <a:spLocks noGrp="1"/>
          </p:cNvSpPr>
          <p:nvPr>
            <p:ph idx="1"/>
          </p:nvPr>
        </p:nvSpPr>
        <p:spPr>
          <a:xfrm>
            <a:off x="533400" y="2590800"/>
            <a:ext cx="8077200" cy="3581400"/>
          </a:xfrm>
        </p:spPr>
        <p:txBody>
          <a:bodyPr>
            <a:normAutofit/>
          </a:bodyPr>
          <a:lstStyle/>
          <a:p>
            <a:r>
              <a:rPr lang="en-US" dirty="0" smtClean="0"/>
              <a:t>Customer defined </a:t>
            </a:r>
            <a:r>
              <a:rPr lang="en-US" sz="2800" dirty="0" smtClean="0"/>
              <a:t>(existing, potential and lost customers)</a:t>
            </a:r>
          </a:p>
          <a:p>
            <a:r>
              <a:rPr lang="en-US" dirty="0" smtClean="0"/>
              <a:t>Legislative requirements </a:t>
            </a:r>
            <a:r>
              <a:rPr lang="en-US" sz="2800" dirty="0" smtClean="0"/>
              <a:t>(Bureau of Standards)</a:t>
            </a:r>
          </a:p>
          <a:p>
            <a:r>
              <a:rPr lang="en-US" dirty="0" smtClean="0"/>
              <a:t>Management </a:t>
            </a:r>
            <a:r>
              <a:rPr lang="en-US" sz="2800" dirty="0" smtClean="0"/>
              <a:t>(Mission, strategic commitments)</a:t>
            </a:r>
            <a:endParaRPr lang="en-US" dirty="0" smtClean="0"/>
          </a:p>
          <a:p>
            <a:r>
              <a:rPr lang="en-US" dirty="0" smtClean="0"/>
              <a:t>Employees </a:t>
            </a:r>
            <a:r>
              <a:rPr lang="en-US" sz="2800" dirty="0" smtClean="0"/>
              <a:t>(process review, reports)</a:t>
            </a:r>
            <a:endParaRPr lang="en-US" dirty="0" smtClean="0"/>
          </a:p>
          <a:p>
            <a:r>
              <a:rPr lang="en-US" dirty="0" smtClean="0"/>
              <a:t>Competitors – locally and overseas</a:t>
            </a:r>
          </a:p>
          <a:p>
            <a:pPr>
              <a:buNone/>
            </a:pPr>
            <a:endParaRPr lang="en-US" dirty="0"/>
          </a:p>
        </p:txBody>
      </p:sp>
      <p:sp>
        <p:nvSpPr>
          <p:cNvPr id="5" name="TextBox 4"/>
          <p:cNvSpPr txBox="1"/>
          <p:nvPr/>
        </p:nvSpPr>
        <p:spPr>
          <a:xfrm>
            <a:off x="381000" y="1657350"/>
            <a:ext cx="8229600" cy="892552"/>
          </a:xfrm>
          <a:prstGeom prst="rect">
            <a:avLst/>
          </a:prstGeom>
          <a:noFill/>
          <a:ln>
            <a:solidFill>
              <a:schemeClr val="tx2">
                <a:lumMod val="75000"/>
              </a:schemeClr>
            </a:solidFill>
          </a:ln>
        </p:spPr>
        <p:txBody>
          <a:bodyPr wrap="square" rtlCol="0">
            <a:spAutoFit/>
          </a:bodyPr>
          <a:lstStyle/>
          <a:p>
            <a:pPr algn="ctr"/>
            <a:r>
              <a:rPr lang="en-US" b="1" dirty="0" smtClean="0">
                <a:latin typeface="Arial" pitchFamily="34" charset="0"/>
                <a:cs typeface="Arial" pitchFamily="34" charset="0"/>
              </a:rPr>
              <a:t>Standards are the specifications for product manufacture or service delivery which can be measured and are usually documented. </a:t>
            </a:r>
          </a:p>
          <a:p>
            <a:pPr algn="ctr"/>
            <a:r>
              <a:rPr lang="en-US" sz="1600" dirty="0" smtClean="0">
                <a:latin typeface="Arial" pitchFamily="34" charset="0"/>
                <a:cs typeface="Arial" pitchFamily="34" charset="0"/>
              </a:rPr>
              <a:t>(e.g. Service Level Agreements, Customer Charter)</a:t>
            </a:r>
            <a:endParaRPr lang="en-US" b="1" dirty="0">
              <a:latin typeface="Arial" pitchFamily="34" charset="0"/>
              <a:cs typeface="Arial" pitchFamily="34" charset="0"/>
            </a:endParaRPr>
          </a:p>
        </p:txBody>
      </p:sp>
      <p:pic>
        <p:nvPicPr>
          <p:cNvPr id="7" name="Picture 2" descr="C:\Documents and Settings\BlackwD1\My Documents\My Pictures\efficiency.jpg"/>
          <p:cNvPicPr>
            <a:picLocks noChangeAspect="1" noChangeArrowheads="1"/>
          </p:cNvPicPr>
          <p:nvPr/>
        </p:nvPicPr>
        <p:blipFill>
          <a:blip r:embed="rId2"/>
          <a:srcRect/>
          <a:stretch>
            <a:fillRect/>
          </a:stretch>
        </p:blipFill>
        <p:spPr bwMode="auto">
          <a:xfrm>
            <a:off x="7315200" y="0"/>
            <a:ext cx="1636776" cy="1657350"/>
          </a:xfrm>
          <a:prstGeom prst="rect">
            <a:avLst/>
          </a:prstGeom>
          <a:noFill/>
        </p:spPr>
      </p:pic>
      <p:sp>
        <p:nvSpPr>
          <p:cNvPr id="4" name="Date Placeholder 3"/>
          <p:cNvSpPr>
            <a:spLocks noGrp="1"/>
          </p:cNvSpPr>
          <p:nvPr>
            <p:ph type="dt" sz="half" idx="10"/>
          </p:nvPr>
        </p:nvSpPr>
        <p:spPr/>
        <p:txBody>
          <a:bodyPr/>
          <a:lstStyle/>
          <a:p>
            <a:fld id="{A3ACAEA7-71EB-4AD4-8417-0ED8DB05060B}" type="datetime1">
              <a:rPr lang="en-US" smtClean="0"/>
              <a:t>3/27/2017</a:t>
            </a:fld>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p>
            <a:r>
              <a:rPr lang="en-US" sz="3600" b="1" dirty="0" smtClean="0">
                <a:solidFill>
                  <a:schemeClr val="accent1">
                    <a:lumMod val="50000"/>
                  </a:schemeClr>
                </a:solidFill>
              </a:rPr>
              <a:t>Measuring Quality</a:t>
            </a:r>
            <a:endParaRPr lang="en-US" sz="3600" b="1" dirty="0">
              <a:solidFill>
                <a:schemeClr val="accent1">
                  <a:lumMod val="50000"/>
                </a:schemeClr>
              </a:solidFill>
            </a:endParaRPr>
          </a:p>
        </p:txBody>
      </p:sp>
      <p:sp>
        <p:nvSpPr>
          <p:cNvPr id="3" name="Content Placeholder 2"/>
          <p:cNvSpPr>
            <a:spLocks noGrp="1"/>
          </p:cNvSpPr>
          <p:nvPr>
            <p:ph idx="1"/>
          </p:nvPr>
        </p:nvSpPr>
        <p:spPr>
          <a:xfrm>
            <a:off x="457200" y="2438400"/>
            <a:ext cx="8229600" cy="3962400"/>
          </a:xfrm>
        </p:spPr>
        <p:txBody>
          <a:bodyPr/>
          <a:lstStyle/>
          <a:p>
            <a:r>
              <a:rPr lang="en-US" dirty="0" smtClean="0"/>
              <a:t>Organizational audits against goals </a:t>
            </a:r>
            <a:r>
              <a:rPr lang="en-US" dirty="0" smtClean="0">
                <a:solidFill>
                  <a:schemeClr val="accent4">
                    <a:lumMod val="75000"/>
                  </a:schemeClr>
                </a:solidFill>
              </a:rPr>
              <a:t>(top-down)</a:t>
            </a:r>
          </a:p>
          <a:p>
            <a:r>
              <a:rPr lang="en-US" dirty="0" smtClean="0"/>
              <a:t>Peer review and Benchmarking </a:t>
            </a:r>
            <a:r>
              <a:rPr lang="en-US" dirty="0" smtClean="0"/>
              <a:t>(</a:t>
            </a:r>
            <a:r>
              <a:rPr lang="en-US" dirty="0" smtClean="0">
                <a:solidFill>
                  <a:schemeClr val="accent4">
                    <a:lumMod val="75000"/>
                  </a:schemeClr>
                </a:solidFill>
              </a:rPr>
              <a:t>horizontal: </a:t>
            </a:r>
            <a:r>
              <a:rPr lang="en-US" dirty="0" smtClean="0"/>
              <a:t>associated </a:t>
            </a:r>
            <a:r>
              <a:rPr lang="en-US" dirty="0" smtClean="0"/>
              <a:t>with Best Practices; competitive analysis</a:t>
            </a:r>
            <a:r>
              <a:rPr lang="en-US" dirty="0" smtClean="0"/>
              <a:t>)</a:t>
            </a:r>
            <a:endParaRPr lang="en-US" dirty="0" smtClean="0"/>
          </a:p>
          <a:p>
            <a:r>
              <a:rPr lang="en-US" dirty="0" smtClean="0"/>
              <a:t>Certifications and accreditations </a:t>
            </a:r>
            <a:r>
              <a:rPr lang="en-US" dirty="0" smtClean="0">
                <a:solidFill>
                  <a:schemeClr val="accent4">
                    <a:lumMod val="75000"/>
                  </a:schemeClr>
                </a:solidFill>
              </a:rPr>
              <a:t>(external)</a:t>
            </a:r>
          </a:p>
          <a:p>
            <a:r>
              <a:rPr lang="en-US" dirty="0" smtClean="0"/>
              <a:t>Customer satisfaction ratings against company expectations </a:t>
            </a:r>
            <a:r>
              <a:rPr lang="en-US" dirty="0" smtClean="0">
                <a:solidFill>
                  <a:schemeClr val="accent4">
                    <a:lumMod val="75000"/>
                  </a:schemeClr>
                </a:solidFill>
              </a:rPr>
              <a:t>(bottom-up)</a:t>
            </a:r>
          </a:p>
          <a:p>
            <a:endParaRPr lang="en-US" dirty="0"/>
          </a:p>
        </p:txBody>
      </p:sp>
      <p:pic>
        <p:nvPicPr>
          <p:cNvPr id="8194" name="Picture 2" descr="C:\Documents and Settings\BlackwD1\My Documents\My Pictures\Quality.jpg"/>
          <p:cNvPicPr>
            <a:picLocks noChangeAspect="1" noChangeArrowheads="1"/>
          </p:cNvPicPr>
          <p:nvPr/>
        </p:nvPicPr>
        <p:blipFill>
          <a:blip r:embed="rId2"/>
          <a:srcRect/>
          <a:stretch>
            <a:fillRect/>
          </a:stretch>
        </p:blipFill>
        <p:spPr bwMode="auto">
          <a:xfrm>
            <a:off x="853440" y="914400"/>
            <a:ext cx="1209675" cy="1066800"/>
          </a:xfrm>
          <a:prstGeom prst="rect">
            <a:avLst/>
          </a:prstGeom>
          <a:noFill/>
        </p:spPr>
      </p:pic>
      <p:sp>
        <p:nvSpPr>
          <p:cNvPr id="4" name="Date Placeholder 3"/>
          <p:cNvSpPr>
            <a:spLocks noGrp="1"/>
          </p:cNvSpPr>
          <p:nvPr>
            <p:ph type="dt" sz="half" idx="10"/>
          </p:nvPr>
        </p:nvSpPr>
        <p:spPr/>
        <p:txBody>
          <a:bodyPr/>
          <a:lstStyle/>
          <a:p>
            <a:fld id="{E9254595-2B61-4091-A11A-800084F3F62B}"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b="1" dirty="0" smtClean="0"/>
              <a:t>Maintaining Quality</a:t>
            </a:r>
            <a:endParaRPr lang="en-US" sz="3600" b="1" dirty="0"/>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Proactive Approach</a:t>
            </a:r>
          </a:p>
          <a:p>
            <a:pPr lvl="1"/>
            <a:r>
              <a:rPr lang="en-US" dirty="0" smtClean="0"/>
              <a:t>Environmental scanning</a:t>
            </a:r>
          </a:p>
          <a:p>
            <a:pPr lvl="1"/>
            <a:r>
              <a:rPr lang="en-US" dirty="0" smtClean="0"/>
              <a:t>Innovation </a:t>
            </a:r>
          </a:p>
          <a:p>
            <a:pPr lvl="1"/>
            <a:r>
              <a:rPr lang="en-US" dirty="0" smtClean="0"/>
              <a:t>Staff training</a:t>
            </a:r>
          </a:p>
          <a:p>
            <a:pPr lvl="1"/>
            <a:r>
              <a:rPr lang="en-US" dirty="0" smtClean="0"/>
              <a:t>Gap analysis</a:t>
            </a:r>
          </a:p>
          <a:p>
            <a:pPr lvl="1"/>
            <a:r>
              <a:rPr lang="en-US" dirty="0" smtClean="0"/>
              <a:t>Surveys</a:t>
            </a:r>
          </a:p>
          <a:p>
            <a:r>
              <a:rPr lang="en-US" dirty="0" smtClean="0"/>
              <a:t>Reactive Approach</a:t>
            </a:r>
          </a:p>
          <a:p>
            <a:pPr lvl="1"/>
            <a:r>
              <a:rPr lang="en-US" dirty="0" smtClean="0"/>
              <a:t>Complaints system</a:t>
            </a:r>
          </a:p>
          <a:p>
            <a:pPr lvl="1"/>
            <a:r>
              <a:rPr lang="en-US" dirty="0" smtClean="0"/>
              <a:t>Performance indices</a:t>
            </a:r>
            <a:endParaRPr lang="en-US" dirty="0"/>
          </a:p>
        </p:txBody>
      </p:sp>
      <p:sp>
        <p:nvSpPr>
          <p:cNvPr id="4" name="Date Placeholder 3"/>
          <p:cNvSpPr>
            <a:spLocks noGrp="1"/>
          </p:cNvSpPr>
          <p:nvPr>
            <p:ph type="dt" sz="half" idx="10"/>
          </p:nvPr>
        </p:nvSpPr>
        <p:spPr/>
        <p:txBody>
          <a:bodyPr/>
          <a:lstStyle/>
          <a:p>
            <a:fld id="{11248DD7-1C3E-41A5-B3BF-751DE1FF6AA6}"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9363"/>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924800" cy="944562"/>
          </a:xfrm>
        </p:spPr>
        <p:txBody>
          <a:bodyPr>
            <a:normAutofit/>
          </a:bodyPr>
          <a:lstStyle/>
          <a:p>
            <a:r>
              <a:rPr lang="en-US" sz="3600" b="1" dirty="0" smtClean="0"/>
              <a:t>Understanding International Quality</a:t>
            </a:r>
            <a:endParaRPr lang="en-US" sz="3600" b="1" dirty="0"/>
          </a:p>
        </p:txBody>
      </p:sp>
      <p:sp>
        <p:nvSpPr>
          <p:cNvPr id="3" name="Content Placeholder 2"/>
          <p:cNvSpPr>
            <a:spLocks noGrp="1"/>
          </p:cNvSpPr>
          <p:nvPr>
            <p:ph idx="1"/>
          </p:nvPr>
        </p:nvSpPr>
        <p:spPr>
          <a:xfrm>
            <a:off x="533400" y="1828800"/>
            <a:ext cx="8001000" cy="4343400"/>
          </a:xfrm>
        </p:spPr>
        <p:txBody>
          <a:bodyPr>
            <a:normAutofit/>
          </a:bodyPr>
          <a:lstStyle/>
          <a:p>
            <a:r>
              <a:rPr lang="en-US" sz="2800" dirty="0" smtClean="0"/>
              <a:t>International quality standards are criteria or rules set up by organizations that help determine compliance across national borders.</a:t>
            </a:r>
          </a:p>
          <a:p>
            <a:pPr marL="0" indent="0">
              <a:buNone/>
            </a:pPr>
            <a:r>
              <a:rPr lang="en-US" sz="2800" dirty="0" smtClean="0"/>
              <a:t> </a:t>
            </a:r>
          </a:p>
          <a:p>
            <a:pPr marL="342900" lvl="1" indent="-342900">
              <a:buFont typeface="Arial" pitchFamily="34" charset="0"/>
              <a:buChar char="•"/>
            </a:pPr>
            <a:r>
              <a:rPr lang="en-US" dirty="0" smtClean="0"/>
              <a:t>International standards center around issues such as the rules of measurement units, use of symbols or how to define a process to meet quality control.</a:t>
            </a:r>
          </a:p>
        </p:txBody>
      </p:sp>
      <p:sp>
        <p:nvSpPr>
          <p:cNvPr id="4" name="Date Placeholder 3"/>
          <p:cNvSpPr>
            <a:spLocks noGrp="1"/>
          </p:cNvSpPr>
          <p:nvPr>
            <p:ph type="dt" sz="half" idx="10"/>
          </p:nvPr>
        </p:nvSpPr>
        <p:spPr/>
        <p:txBody>
          <a:bodyPr/>
          <a:lstStyle/>
          <a:p>
            <a:fld id="{9478E32F-D652-4EB8-B2F4-B5F2CE8EA154}"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2" y="685800"/>
            <a:ext cx="8229600" cy="1200886"/>
          </a:xfrm>
        </p:spPr>
        <p:txBody>
          <a:bodyPr/>
          <a:lstStyle/>
          <a:p>
            <a:pPr algn="l"/>
            <a:r>
              <a:rPr lang="en-US" dirty="0" smtClean="0"/>
              <a:t>Outcomes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effective organizations using effectiveness criteria models</a:t>
            </a:r>
          </a:p>
          <a:p>
            <a:r>
              <a:rPr lang="en-US" dirty="0" smtClean="0"/>
              <a:t>Discuss the importance of business process management</a:t>
            </a:r>
          </a:p>
          <a:p>
            <a:r>
              <a:rPr lang="en-US" dirty="0" smtClean="0"/>
              <a:t>Differentiate among different types of business controls</a:t>
            </a:r>
          </a:p>
          <a:p>
            <a:r>
              <a:rPr lang="en-US" dirty="0" smtClean="0"/>
              <a:t>Discuss the implications of quality standards on  business and government entities</a:t>
            </a:r>
          </a:p>
          <a:p>
            <a:endParaRPr lang="en-US" dirty="0" smtClean="0"/>
          </a:p>
          <a:p>
            <a:endParaRPr lang="en-US" dirty="0" smtClean="0"/>
          </a:p>
          <a:p>
            <a:endParaRPr lang="en-US" dirty="0"/>
          </a:p>
        </p:txBody>
      </p:sp>
      <p:sp>
        <p:nvSpPr>
          <p:cNvPr id="4" name="TextBox 3"/>
          <p:cNvSpPr txBox="1"/>
          <p:nvPr/>
        </p:nvSpPr>
        <p:spPr>
          <a:xfrm>
            <a:off x="473242" y="1649175"/>
            <a:ext cx="7315200" cy="369332"/>
          </a:xfrm>
          <a:prstGeom prst="rect">
            <a:avLst/>
          </a:prstGeom>
          <a:noFill/>
        </p:spPr>
        <p:txBody>
          <a:bodyPr wrap="square" rtlCol="0">
            <a:spAutoFit/>
          </a:bodyPr>
          <a:lstStyle/>
          <a:p>
            <a:r>
              <a:rPr lang="en-US" b="1" dirty="0" smtClean="0"/>
              <a:t>After completing this module, participants will be able to:</a:t>
            </a:r>
            <a:endParaRPr lang="en-US" b="1" dirty="0"/>
          </a:p>
        </p:txBody>
      </p:sp>
      <p:sp>
        <p:nvSpPr>
          <p:cNvPr id="5" name="Date Placeholder 4"/>
          <p:cNvSpPr>
            <a:spLocks noGrp="1"/>
          </p:cNvSpPr>
          <p:nvPr>
            <p:ph type="dt" sz="half" idx="10"/>
          </p:nvPr>
        </p:nvSpPr>
        <p:spPr/>
        <p:txBody>
          <a:bodyPr/>
          <a:lstStyle/>
          <a:p>
            <a:fld id="{B94C82B2-E684-4BDD-8FE0-C9C96C608FBF}" type="datetime1">
              <a:rPr lang="en-US" smtClean="0"/>
              <a:t>3/27/2017</a:t>
            </a:fld>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944562"/>
          </a:xfrm>
        </p:spPr>
        <p:txBody>
          <a:bodyPr>
            <a:normAutofit/>
          </a:bodyPr>
          <a:lstStyle/>
          <a:p>
            <a:r>
              <a:rPr lang="en-US" sz="3600" b="1" dirty="0" smtClean="0"/>
              <a:t>Understanding International Quality</a:t>
            </a:r>
            <a:endParaRPr lang="en-US" sz="3600" b="1" dirty="0"/>
          </a:p>
        </p:txBody>
      </p:sp>
      <p:sp>
        <p:nvSpPr>
          <p:cNvPr id="3" name="Content Placeholder 2"/>
          <p:cNvSpPr>
            <a:spLocks noGrp="1"/>
          </p:cNvSpPr>
          <p:nvPr>
            <p:ph idx="1"/>
          </p:nvPr>
        </p:nvSpPr>
        <p:spPr>
          <a:xfrm>
            <a:off x="533400" y="1524000"/>
            <a:ext cx="8382000" cy="4525963"/>
          </a:xfrm>
        </p:spPr>
        <p:txBody>
          <a:bodyPr>
            <a:normAutofit/>
          </a:bodyPr>
          <a:lstStyle/>
          <a:p>
            <a:r>
              <a:rPr lang="en-US" sz="2800" dirty="0" smtClean="0"/>
              <a:t>The most influential group that monitors global standards is the International Organization for Standardization (ISO). The ISO helps define consensus among participating groups, such as national standards institutes from over 160 counties and various industry associations. </a:t>
            </a:r>
          </a:p>
          <a:p>
            <a:r>
              <a:rPr lang="en-US" sz="2800" dirty="0" smtClean="0"/>
              <a:t>Standards are set for different industries e.g. health, manufacturing, automobile, aviation etc. and centre around consumer protection, environmental issues</a:t>
            </a:r>
            <a:r>
              <a:rPr lang="en-US" sz="2800" dirty="0" smtClean="0"/>
              <a:t>, and </a:t>
            </a:r>
            <a:r>
              <a:rPr lang="en-US" sz="2800" dirty="0" smtClean="0"/>
              <a:t>legislations.</a:t>
            </a:r>
            <a:endParaRPr lang="en-US" sz="2800" dirty="0"/>
          </a:p>
        </p:txBody>
      </p:sp>
      <p:sp>
        <p:nvSpPr>
          <p:cNvPr id="4" name="Date Placeholder 3"/>
          <p:cNvSpPr>
            <a:spLocks noGrp="1"/>
          </p:cNvSpPr>
          <p:nvPr>
            <p:ph type="dt" sz="half" idx="10"/>
          </p:nvPr>
        </p:nvSpPr>
        <p:spPr/>
        <p:txBody>
          <a:bodyPr/>
          <a:lstStyle/>
          <a:p>
            <a:fld id="{9478E32F-D652-4EB8-B2F4-B5F2CE8EA154}"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30</a:t>
            </a:fld>
            <a:endParaRPr lang="en-US"/>
          </a:p>
        </p:txBody>
      </p:sp>
    </p:spTree>
    <p:extLst>
      <p:ext uri="{BB962C8B-B14F-4D97-AF65-F5344CB8AC3E}">
        <p14:creationId xmlns:p14="http://schemas.microsoft.com/office/powerpoint/2010/main" val="410710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rmAutofit/>
          </a:bodyPr>
          <a:lstStyle/>
          <a:p>
            <a:r>
              <a:rPr lang="en-US" sz="3200" b="1" dirty="0" smtClean="0"/>
              <a:t>Why International Quality Standards?</a:t>
            </a:r>
            <a:endParaRPr lang="en-US" sz="3200" b="1" dirty="0"/>
          </a:p>
        </p:txBody>
      </p:sp>
      <p:sp>
        <p:nvSpPr>
          <p:cNvPr id="3" name="Content Placeholder 2"/>
          <p:cNvSpPr>
            <a:spLocks noGrp="1"/>
          </p:cNvSpPr>
          <p:nvPr>
            <p:ph idx="1"/>
          </p:nvPr>
        </p:nvSpPr>
        <p:spPr>
          <a:xfrm>
            <a:off x="457200" y="1905000"/>
            <a:ext cx="8229600" cy="4754563"/>
          </a:xfrm>
        </p:spPr>
        <p:txBody>
          <a:bodyPr>
            <a:normAutofit lnSpcReduction="10000"/>
          </a:bodyPr>
          <a:lstStyle/>
          <a:p>
            <a:r>
              <a:rPr lang="en-US" dirty="0" smtClean="0"/>
              <a:t>Global economy (world markets)</a:t>
            </a:r>
          </a:p>
          <a:p>
            <a:r>
              <a:rPr lang="en-US" dirty="0" smtClean="0"/>
              <a:t>Deregulation</a:t>
            </a:r>
          </a:p>
          <a:p>
            <a:r>
              <a:rPr lang="en-US" dirty="0" smtClean="0"/>
              <a:t>Establish c</a:t>
            </a:r>
            <a:r>
              <a:rPr lang="en-US" dirty="0" smtClean="0"/>
              <a:t>omparative </a:t>
            </a:r>
            <a:r>
              <a:rPr lang="en-US" dirty="0" smtClean="0"/>
              <a:t>and competitive analysis / advantages</a:t>
            </a:r>
          </a:p>
          <a:p>
            <a:r>
              <a:rPr lang="en-US" dirty="0" smtClean="0"/>
              <a:t>Facilitate o</a:t>
            </a:r>
            <a:r>
              <a:rPr lang="en-US" dirty="0" smtClean="0"/>
              <a:t>utsourcing </a:t>
            </a:r>
            <a:r>
              <a:rPr lang="en-US" dirty="0" smtClean="0"/>
              <a:t>- standardization</a:t>
            </a:r>
          </a:p>
          <a:p>
            <a:r>
              <a:rPr lang="en-US" dirty="0" smtClean="0"/>
              <a:t>Movement of factors of production (including labour)</a:t>
            </a:r>
          </a:p>
          <a:p>
            <a:r>
              <a:rPr lang="en-US" dirty="0" smtClean="0"/>
              <a:t>Utilization of i</a:t>
            </a:r>
            <a:r>
              <a:rPr lang="en-US" dirty="0" smtClean="0"/>
              <a:t>nformation </a:t>
            </a:r>
            <a:r>
              <a:rPr lang="en-US" dirty="0" smtClean="0"/>
              <a:t>and communication technology</a:t>
            </a:r>
            <a:endParaRPr lang="en-US" dirty="0"/>
          </a:p>
        </p:txBody>
      </p:sp>
      <p:sp>
        <p:nvSpPr>
          <p:cNvPr id="4" name="Date Placeholder 3"/>
          <p:cNvSpPr>
            <a:spLocks noGrp="1"/>
          </p:cNvSpPr>
          <p:nvPr>
            <p:ph type="dt" sz="half" idx="10"/>
          </p:nvPr>
        </p:nvSpPr>
        <p:spPr/>
        <p:txBody>
          <a:bodyPr/>
          <a:lstStyle/>
          <a:p>
            <a:fld id="{2C96FB9D-7BFE-4C02-942A-1EB0C38AED89}"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a:bodyPr>
          <a:lstStyle/>
          <a:p>
            <a:r>
              <a:rPr lang="en-US" sz="3200" b="1" dirty="0" smtClean="0"/>
              <a:t>International standards</a:t>
            </a:r>
            <a:br>
              <a:rPr lang="en-US" sz="3200" b="1" dirty="0" smtClean="0"/>
            </a:br>
            <a:r>
              <a:rPr lang="en-US" sz="3200" b="1" dirty="0" smtClean="0"/>
              <a:t>Advantages</a:t>
            </a:r>
            <a:endParaRPr lang="en-US" sz="3200" b="1" dirty="0"/>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dirty="0" smtClean="0"/>
              <a:t>Product or service consistency / dependability</a:t>
            </a:r>
          </a:p>
          <a:p>
            <a:r>
              <a:rPr lang="en-US" dirty="0" smtClean="0"/>
              <a:t>Safer and higher quality for everyone</a:t>
            </a:r>
          </a:p>
          <a:p>
            <a:r>
              <a:rPr lang="en-US" dirty="0" smtClean="0"/>
              <a:t>Easier adoption of products to new markets</a:t>
            </a:r>
          </a:p>
          <a:p>
            <a:r>
              <a:rPr lang="en-US" dirty="0" smtClean="0"/>
              <a:t>Lower developmental costs</a:t>
            </a:r>
          </a:p>
          <a:p>
            <a:r>
              <a:rPr lang="en-US" dirty="0" smtClean="0"/>
              <a:t>Satisfaction of market demands</a:t>
            </a:r>
          </a:p>
          <a:p>
            <a:r>
              <a:rPr lang="en-US" dirty="0" smtClean="0"/>
              <a:t>Product and service portability</a:t>
            </a:r>
          </a:p>
          <a:p>
            <a:r>
              <a:rPr lang="en-US" dirty="0" smtClean="0"/>
              <a:t>Increased customer choice, and market competition</a:t>
            </a:r>
            <a:endParaRPr lang="en-US" dirty="0"/>
          </a:p>
        </p:txBody>
      </p:sp>
      <p:sp>
        <p:nvSpPr>
          <p:cNvPr id="4" name="Date Placeholder 3"/>
          <p:cNvSpPr>
            <a:spLocks noGrp="1"/>
          </p:cNvSpPr>
          <p:nvPr>
            <p:ph type="dt" sz="half" idx="10"/>
          </p:nvPr>
        </p:nvSpPr>
        <p:spPr/>
        <p:txBody>
          <a:bodyPr/>
          <a:lstStyle/>
          <a:p>
            <a:fld id="{A0EF7C97-F16E-4385-AA9A-FD92CF163782}"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r>
              <a:rPr lang="en-US" sz="3200" b="1" dirty="0" smtClean="0"/>
              <a:t>International Service Standards</a:t>
            </a:r>
            <a:br>
              <a:rPr lang="en-US" sz="3200" b="1" dirty="0" smtClean="0"/>
            </a:br>
            <a:r>
              <a:rPr lang="en-US" sz="3200" b="1" dirty="0" smtClean="0"/>
              <a:t>(CSIA)</a:t>
            </a:r>
            <a:endParaRPr lang="en-US" sz="3200" b="1" dirty="0"/>
          </a:p>
        </p:txBody>
      </p:sp>
      <p:sp>
        <p:nvSpPr>
          <p:cNvPr id="3" name="Content Placeholder 2"/>
          <p:cNvSpPr>
            <a:spLocks noGrp="1"/>
          </p:cNvSpPr>
          <p:nvPr>
            <p:ph idx="1"/>
          </p:nvPr>
        </p:nvSpPr>
        <p:spPr>
          <a:xfrm>
            <a:off x="381000" y="2763837"/>
            <a:ext cx="8229600" cy="3789363"/>
          </a:xfrm>
        </p:spPr>
        <p:txBody>
          <a:bodyPr>
            <a:normAutofit/>
          </a:bodyPr>
          <a:lstStyle/>
          <a:p>
            <a:r>
              <a:rPr lang="en-US" sz="2800" dirty="0" smtClean="0"/>
              <a:t>Reduce cost and improve revenue generation</a:t>
            </a:r>
          </a:p>
          <a:p>
            <a:r>
              <a:rPr lang="en-US" sz="2800" dirty="0" smtClean="0"/>
              <a:t>Attract aid – health, research, emergency services</a:t>
            </a:r>
          </a:p>
          <a:p>
            <a:r>
              <a:rPr lang="en-US" sz="2800" dirty="0" smtClean="0"/>
              <a:t>Foster international collaboration and partnerships</a:t>
            </a:r>
          </a:p>
          <a:p>
            <a:r>
              <a:rPr lang="en-US" sz="2800" dirty="0" smtClean="0"/>
              <a:t>Facilitate licensing </a:t>
            </a:r>
            <a:r>
              <a:rPr lang="en-US" sz="2800" dirty="0" smtClean="0"/>
              <a:t>and certification</a:t>
            </a:r>
          </a:p>
          <a:p>
            <a:r>
              <a:rPr lang="en-US" sz="2800" dirty="0" smtClean="0"/>
              <a:t>Boost c</a:t>
            </a:r>
            <a:r>
              <a:rPr lang="en-US" sz="2800" dirty="0" smtClean="0"/>
              <a:t>ountry </a:t>
            </a:r>
            <a:r>
              <a:rPr lang="en-US" sz="2800" dirty="0" smtClean="0"/>
              <a:t>and government reputation</a:t>
            </a:r>
          </a:p>
          <a:p>
            <a:r>
              <a:rPr lang="en-US" sz="2800" dirty="0" smtClean="0"/>
              <a:t>Meet c</a:t>
            </a:r>
            <a:r>
              <a:rPr lang="en-US" sz="2800" dirty="0" smtClean="0"/>
              <a:t>ustomer </a:t>
            </a:r>
            <a:r>
              <a:rPr lang="en-US" sz="2800" dirty="0" smtClean="0"/>
              <a:t>expectations e.g. tourism</a:t>
            </a:r>
            <a:endParaRPr lang="en-US" sz="2800" dirty="0"/>
          </a:p>
        </p:txBody>
      </p:sp>
      <p:sp>
        <p:nvSpPr>
          <p:cNvPr id="4" name="Date Placeholder 3"/>
          <p:cNvSpPr>
            <a:spLocks noGrp="1"/>
          </p:cNvSpPr>
          <p:nvPr>
            <p:ph type="dt" sz="half" idx="10"/>
          </p:nvPr>
        </p:nvSpPr>
        <p:spPr/>
        <p:txBody>
          <a:bodyPr/>
          <a:lstStyle/>
          <a:p>
            <a:fld id="{15FA0C15-B5D7-4CB2-B3EE-1B4EEF74069F}"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33</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267200"/>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244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3200" b="1" dirty="0" smtClean="0"/>
              <a:t>International  Products &amp; Process</a:t>
            </a:r>
            <a:br>
              <a:rPr lang="en-US" sz="3200" b="1" dirty="0" smtClean="0"/>
            </a:br>
            <a:r>
              <a:rPr lang="en-US" sz="3200" b="1" dirty="0" smtClean="0"/>
              <a:t>Standards</a:t>
            </a:r>
            <a:endParaRPr lang="en-US" sz="3200" b="1" dirty="0"/>
          </a:p>
        </p:txBody>
      </p:sp>
      <p:sp>
        <p:nvSpPr>
          <p:cNvPr id="3" name="Content Placeholder 2"/>
          <p:cNvSpPr>
            <a:spLocks noGrp="1"/>
          </p:cNvSpPr>
          <p:nvPr>
            <p:ph idx="1"/>
          </p:nvPr>
        </p:nvSpPr>
        <p:spPr>
          <a:xfrm>
            <a:off x="533400" y="1905000"/>
            <a:ext cx="8229600" cy="4525963"/>
          </a:xfrm>
        </p:spPr>
        <p:txBody>
          <a:bodyPr>
            <a:normAutofit fontScale="77500" lnSpcReduction="20000"/>
          </a:bodyPr>
          <a:lstStyle/>
          <a:p>
            <a:r>
              <a:rPr lang="en-US" dirty="0" smtClean="0"/>
              <a:t>International Organization for Standardization (ISO)</a:t>
            </a:r>
          </a:p>
          <a:p>
            <a:r>
              <a:rPr lang="en-US" dirty="0" smtClean="0"/>
              <a:t>International Electro-technical Commission (IEC) </a:t>
            </a:r>
          </a:p>
          <a:p>
            <a:r>
              <a:rPr lang="en-US" dirty="0" smtClean="0"/>
              <a:t>International Telecommunication Union (ITU), </a:t>
            </a:r>
          </a:p>
          <a:p>
            <a:endParaRPr lang="en-US" dirty="0" smtClean="0"/>
          </a:p>
          <a:p>
            <a:pPr marL="0" indent="0">
              <a:buNone/>
            </a:pPr>
            <a:r>
              <a:rPr lang="en-US" dirty="0" smtClean="0"/>
              <a:t>Developers of technical standards are generally concerned with interface standards, which detail how products interconnect with each other, and safety standards with established characteristics, which ensure that a product or process is safe for humans, animals, and the environment. The subject of their work can be narrow or broad. Another area of interest is in defining how the behavior and performance of products are measured and described in data sheets.</a:t>
            </a:r>
            <a:endParaRPr lang="en-US" dirty="0"/>
          </a:p>
        </p:txBody>
      </p:sp>
      <p:sp>
        <p:nvSpPr>
          <p:cNvPr id="4" name="Date Placeholder 3"/>
          <p:cNvSpPr>
            <a:spLocks noGrp="1"/>
          </p:cNvSpPr>
          <p:nvPr>
            <p:ph type="dt" sz="half" idx="10"/>
          </p:nvPr>
        </p:nvSpPr>
        <p:spPr/>
        <p:txBody>
          <a:bodyPr/>
          <a:lstStyle/>
          <a:p>
            <a:fld id="{3572187F-479B-4A40-B4F8-767041CFA6EE}"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b="1" dirty="0" smtClean="0"/>
              <a:t>Class Exercise #2</a:t>
            </a:r>
            <a:endParaRPr lang="en-US" b="1" dirty="0"/>
          </a:p>
        </p:txBody>
      </p:sp>
      <p:sp>
        <p:nvSpPr>
          <p:cNvPr id="4" name="Date Placeholder 3"/>
          <p:cNvSpPr>
            <a:spLocks noGrp="1"/>
          </p:cNvSpPr>
          <p:nvPr>
            <p:ph type="dt" sz="half" idx="10"/>
          </p:nvPr>
        </p:nvSpPr>
        <p:spPr/>
        <p:txBody>
          <a:bodyPr/>
          <a:lstStyle/>
          <a:p>
            <a:fld id="{5B1B963F-CE34-4BB0-8769-BAAA44ADF696}"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dirty="0"/>
          </a:p>
        </p:txBody>
      </p:sp>
      <p:sp>
        <p:nvSpPr>
          <p:cNvPr id="3" name="Content Placeholder 2"/>
          <p:cNvSpPr>
            <a:spLocks noGrp="1"/>
          </p:cNvSpPr>
          <p:nvPr>
            <p:ph idx="1"/>
          </p:nvPr>
        </p:nvSpPr>
        <p:spPr>
          <a:xfrm>
            <a:off x="457200" y="1828800"/>
            <a:ext cx="8229600" cy="4297363"/>
          </a:xfrm>
        </p:spPr>
        <p:txBody>
          <a:bodyPr/>
          <a:lstStyle/>
          <a:p>
            <a:pPr algn="ctr">
              <a:buNone/>
            </a:pPr>
            <a:endParaRPr lang="en-US" dirty="0" smtClean="0"/>
          </a:p>
          <a:p>
            <a:pPr algn="ctr">
              <a:buNone/>
            </a:pPr>
            <a:r>
              <a:rPr lang="en-US" dirty="0" smtClean="0"/>
              <a:t>How do you recognize an effective organization?</a:t>
            </a:r>
          </a:p>
          <a:p>
            <a:pPr algn="ctr">
              <a:buNone/>
            </a:pPr>
            <a:r>
              <a:rPr lang="en-US" dirty="0" smtClean="0"/>
              <a:t>What criteria define effectiveness?</a:t>
            </a:r>
            <a:endParaRPr lang="en-US" dirty="0"/>
          </a:p>
        </p:txBody>
      </p:sp>
      <p:sp>
        <p:nvSpPr>
          <p:cNvPr id="4" name="Date Placeholder 3"/>
          <p:cNvSpPr>
            <a:spLocks noGrp="1"/>
          </p:cNvSpPr>
          <p:nvPr>
            <p:ph type="dt" sz="half" idx="10"/>
          </p:nvPr>
        </p:nvSpPr>
        <p:spPr/>
        <p:txBody>
          <a:bodyPr/>
          <a:lstStyle/>
          <a:p>
            <a:fld id="{63F9A428-00AE-4CDE-871B-BB2AC45914AC}"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229600" cy="1143000"/>
          </a:xfrm>
        </p:spPr>
        <p:txBody>
          <a:bodyPr>
            <a:normAutofit/>
          </a:bodyPr>
          <a:lstStyle/>
          <a:p>
            <a:r>
              <a:rPr lang="en-US" sz="3200" b="1" dirty="0" smtClean="0">
                <a:solidFill>
                  <a:schemeClr val="accent2">
                    <a:lumMod val="75000"/>
                  </a:schemeClr>
                </a:solidFill>
              </a:rPr>
              <a:t>Effectiveness Criteria</a:t>
            </a:r>
            <a:endParaRPr lang="en-US" sz="32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21269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19200" y="5317067"/>
            <a:ext cx="6781800" cy="369332"/>
          </a:xfrm>
          <a:prstGeom prst="rect">
            <a:avLst/>
          </a:prstGeom>
          <a:noFill/>
        </p:spPr>
        <p:txBody>
          <a:bodyPr wrap="square" rtlCol="0">
            <a:spAutoFit/>
          </a:bodyPr>
          <a:lstStyle/>
          <a:p>
            <a:pPr algn="ctr"/>
            <a:r>
              <a:rPr lang="en-US" b="1" dirty="0" smtClean="0"/>
              <a:t>Summary of the characteristics of an effective organization</a:t>
            </a:r>
            <a:endParaRPr lang="en-US" b="1" dirty="0"/>
          </a:p>
        </p:txBody>
      </p:sp>
      <p:sp>
        <p:nvSpPr>
          <p:cNvPr id="3" name="Date Placeholder 2"/>
          <p:cNvSpPr>
            <a:spLocks noGrp="1"/>
          </p:cNvSpPr>
          <p:nvPr>
            <p:ph type="dt" sz="half" idx="10"/>
          </p:nvPr>
        </p:nvSpPr>
        <p:spPr/>
        <p:txBody>
          <a:bodyPr/>
          <a:lstStyle/>
          <a:p>
            <a:fld id="{29B246CE-C580-4BC0-98E5-1D898371AFC4}" type="datetime1">
              <a:rPr lang="en-US" smtClean="0"/>
              <a:t>3/27/2017</a:t>
            </a:fld>
            <a:endParaRPr lang="en-US"/>
          </a:p>
        </p:txBody>
      </p:sp>
      <p:sp>
        <p:nvSpPr>
          <p:cNvPr id="6" name="Slide Number Placeholder 5"/>
          <p:cNvSpPr>
            <a:spLocks noGrp="1"/>
          </p:cNvSpPr>
          <p:nvPr>
            <p:ph type="sldNum" sz="quarter" idx="12"/>
          </p:nvPr>
        </p:nvSpPr>
        <p:spPr/>
        <p:txBody>
          <a:bodyPr/>
          <a:lstStyle/>
          <a:p>
            <a:fld id="{6B4B99C9-90B5-4E2E-87C0-2894CA07E937}"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US" sz="4000" b="1" dirty="0" smtClean="0"/>
              <a:t>Constituents Model</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73134"/>
              </p:ext>
            </p:extLst>
          </p:nvPr>
        </p:nvGraphicFramePr>
        <p:xfrm>
          <a:off x="457200" y="1362077"/>
          <a:ext cx="8458200" cy="5359398"/>
        </p:xfrm>
        <a:graphic>
          <a:graphicData uri="http://schemas.openxmlformats.org/drawingml/2006/table">
            <a:tbl>
              <a:tblPr firstRow="1" bandRow="1">
                <a:tableStyleId>{21E4AEA4-8DFA-4A89-87EB-49C32662AFE0}</a:tableStyleId>
              </a:tblPr>
              <a:tblGrid>
                <a:gridCol w="2271183"/>
                <a:gridCol w="6187017"/>
              </a:tblGrid>
              <a:tr h="387363">
                <a:tc>
                  <a:txBody>
                    <a:bodyPr/>
                    <a:lstStyle/>
                    <a:p>
                      <a:r>
                        <a:rPr lang="en-US" dirty="0" smtClean="0"/>
                        <a:t>Constituents</a:t>
                      </a:r>
                      <a:endParaRPr lang="en-US" dirty="0"/>
                    </a:p>
                  </a:txBody>
                  <a:tcPr/>
                </a:tc>
                <a:tc>
                  <a:txBody>
                    <a:bodyPr/>
                    <a:lstStyle/>
                    <a:p>
                      <a:r>
                        <a:rPr lang="en-US" dirty="0" smtClean="0"/>
                        <a:t>Needs</a:t>
                      </a:r>
                      <a:endParaRPr lang="en-US" dirty="0"/>
                    </a:p>
                  </a:txBody>
                  <a:tcPr/>
                </a:tc>
              </a:tr>
              <a:tr h="413894">
                <a:tc>
                  <a:txBody>
                    <a:bodyPr/>
                    <a:lstStyle/>
                    <a:p>
                      <a:r>
                        <a:rPr lang="en-US" sz="2000" b="1" dirty="0" smtClean="0"/>
                        <a:t>Owners</a:t>
                      </a:r>
                      <a:endParaRPr lang="en-US" sz="2000" b="1" dirty="0"/>
                    </a:p>
                  </a:txBody>
                  <a:tcPr/>
                </a:tc>
                <a:tc>
                  <a:txBody>
                    <a:bodyPr/>
                    <a:lstStyle/>
                    <a:p>
                      <a:r>
                        <a:rPr lang="en-US" sz="2000" dirty="0" smtClean="0"/>
                        <a:t>ROI, growth in earnings, profitability</a:t>
                      </a:r>
                      <a:endParaRPr lang="en-US" sz="2000" dirty="0"/>
                    </a:p>
                  </a:txBody>
                  <a:tcPr/>
                </a:tc>
              </a:tr>
              <a:tr h="732274">
                <a:tc>
                  <a:txBody>
                    <a:bodyPr/>
                    <a:lstStyle/>
                    <a:p>
                      <a:r>
                        <a:rPr lang="en-US" sz="2000" b="1" dirty="0" smtClean="0"/>
                        <a:t>Employees</a:t>
                      </a:r>
                      <a:endParaRPr lang="en-US" sz="2000" b="1" dirty="0"/>
                    </a:p>
                  </a:txBody>
                  <a:tcPr/>
                </a:tc>
                <a:tc>
                  <a:txBody>
                    <a:bodyPr/>
                    <a:lstStyle/>
                    <a:p>
                      <a:r>
                        <a:rPr lang="en-US" sz="2000" dirty="0" smtClean="0"/>
                        <a:t>Good pay, fringe benefits, job satisfaction,  empowerment</a:t>
                      </a:r>
                      <a:r>
                        <a:rPr lang="en-US" sz="2000" dirty="0" smtClean="0"/>
                        <a:t>, and </a:t>
                      </a:r>
                      <a:r>
                        <a:rPr lang="en-US" sz="2000" dirty="0" smtClean="0"/>
                        <a:t>growth opportunities</a:t>
                      </a:r>
                      <a:endParaRPr lang="en-US" sz="2000" dirty="0"/>
                    </a:p>
                  </a:txBody>
                  <a:tcPr/>
                </a:tc>
              </a:tr>
              <a:tr h="413894">
                <a:tc>
                  <a:txBody>
                    <a:bodyPr/>
                    <a:lstStyle/>
                    <a:p>
                      <a:r>
                        <a:rPr lang="en-US" sz="2000" b="1" dirty="0" smtClean="0"/>
                        <a:t>Customers</a:t>
                      </a:r>
                      <a:endParaRPr lang="en-US" sz="2000" b="1" dirty="0"/>
                    </a:p>
                  </a:txBody>
                  <a:tcPr/>
                </a:tc>
                <a:tc>
                  <a:txBody>
                    <a:bodyPr/>
                    <a:lstStyle/>
                    <a:p>
                      <a:r>
                        <a:rPr lang="en-US" sz="2000" dirty="0" smtClean="0"/>
                        <a:t>Fair</a:t>
                      </a:r>
                      <a:r>
                        <a:rPr lang="en-US" sz="2000" baseline="0" dirty="0" smtClean="0"/>
                        <a:t> price, quality products and </a:t>
                      </a:r>
                      <a:r>
                        <a:rPr lang="en-US" sz="2000" baseline="0" dirty="0" smtClean="0"/>
                        <a:t>services, and </a:t>
                      </a:r>
                      <a:r>
                        <a:rPr lang="en-US" sz="2000" baseline="0" dirty="0" smtClean="0"/>
                        <a:t>convenience</a:t>
                      </a:r>
                      <a:endParaRPr lang="en-US" sz="2000" dirty="0"/>
                    </a:p>
                  </a:txBody>
                  <a:tcPr/>
                </a:tc>
              </a:tr>
              <a:tr h="413894">
                <a:tc>
                  <a:txBody>
                    <a:bodyPr/>
                    <a:lstStyle/>
                    <a:p>
                      <a:r>
                        <a:rPr lang="en-US" sz="2000" b="1" dirty="0" smtClean="0"/>
                        <a:t>Suppliers</a:t>
                      </a:r>
                      <a:endParaRPr lang="en-US" sz="2000" b="1" dirty="0"/>
                    </a:p>
                  </a:txBody>
                  <a:tcPr/>
                </a:tc>
                <a:tc>
                  <a:txBody>
                    <a:bodyPr/>
                    <a:lstStyle/>
                    <a:p>
                      <a:r>
                        <a:rPr lang="en-US" sz="2000" dirty="0" smtClean="0"/>
                        <a:t>Prompt payment, future</a:t>
                      </a:r>
                      <a:r>
                        <a:rPr lang="en-US" sz="2000" baseline="0" dirty="0" smtClean="0"/>
                        <a:t> sales</a:t>
                      </a:r>
                      <a:r>
                        <a:rPr lang="en-US" sz="2000" baseline="0" dirty="0" smtClean="0"/>
                        <a:t>, and </a:t>
                      </a:r>
                      <a:r>
                        <a:rPr lang="en-US" sz="2000" baseline="0" dirty="0" smtClean="0"/>
                        <a:t>compatibility</a:t>
                      </a:r>
                      <a:endParaRPr lang="en-US" sz="2000" dirty="0"/>
                    </a:p>
                  </a:txBody>
                  <a:tcPr/>
                </a:tc>
              </a:tr>
              <a:tr h="413894">
                <a:tc>
                  <a:txBody>
                    <a:bodyPr/>
                    <a:lstStyle/>
                    <a:p>
                      <a:r>
                        <a:rPr lang="en-US" sz="2000" b="1" dirty="0" smtClean="0"/>
                        <a:t>Creditors</a:t>
                      </a:r>
                      <a:endParaRPr lang="en-US" sz="2000" b="1" dirty="0"/>
                    </a:p>
                  </a:txBody>
                  <a:tcPr/>
                </a:tc>
                <a:tc>
                  <a:txBody>
                    <a:bodyPr/>
                    <a:lstStyle/>
                    <a:p>
                      <a:r>
                        <a:rPr lang="en-US" sz="2000" dirty="0" smtClean="0"/>
                        <a:t>On-time </a:t>
                      </a:r>
                      <a:r>
                        <a:rPr lang="en-US" sz="2000" dirty="0" smtClean="0"/>
                        <a:t>debt settlement</a:t>
                      </a:r>
                      <a:endParaRPr lang="en-US" sz="2000" dirty="0"/>
                    </a:p>
                  </a:txBody>
                  <a:tcPr/>
                </a:tc>
              </a:tr>
              <a:tr h="732274">
                <a:tc>
                  <a:txBody>
                    <a:bodyPr/>
                    <a:lstStyle/>
                    <a:p>
                      <a:r>
                        <a:rPr lang="en-US" sz="2000" b="1" dirty="0" smtClean="0"/>
                        <a:t>Unions</a:t>
                      </a:r>
                      <a:endParaRPr lang="en-US" sz="2000" b="1" dirty="0"/>
                    </a:p>
                  </a:txBody>
                  <a:tcPr/>
                </a:tc>
                <a:tc>
                  <a:txBody>
                    <a:bodyPr/>
                    <a:lstStyle/>
                    <a:p>
                      <a:r>
                        <a:rPr lang="en-US" sz="2000" dirty="0" smtClean="0"/>
                        <a:t>Competitive wages, good working conditions, fairness</a:t>
                      </a:r>
                      <a:r>
                        <a:rPr lang="en-US" sz="2000" baseline="0" dirty="0" smtClean="0"/>
                        <a:t> in negotiations, respect</a:t>
                      </a:r>
                      <a:r>
                        <a:rPr lang="en-US" sz="2000" baseline="0" dirty="0" smtClean="0"/>
                        <a:t>, and </a:t>
                      </a:r>
                      <a:r>
                        <a:rPr lang="en-US" sz="2000" baseline="0" dirty="0" smtClean="0"/>
                        <a:t>collaboration</a:t>
                      </a:r>
                      <a:endParaRPr lang="en-US" sz="2000" dirty="0"/>
                    </a:p>
                  </a:txBody>
                  <a:tcPr/>
                </a:tc>
              </a:tr>
              <a:tr h="732274">
                <a:tc>
                  <a:txBody>
                    <a:bodyPr/>
                    <a:lstStyle/>
                    <a:p>
                      <a:r>
                        <a:rPr lang="en-US" sz="2000" b="1" dirty="0" smtClean="0"/>
                        <a:t>Community</a:t>
                      </a:r>
                      <a:endParaRPr lang="en-US" sz="2000" b="1" dirty="0"/>
                    </a:p>
                  </a:txBody>
                  <a:tcPr/>
                </a:tc>
                <a:tc>
                  <a:txBody>
                    <a:bodyPr/>
                    <a:lstStyle/>
                    <a:p>
                      <a:r>
                        <a:rPr lang="en-US" sz="2000" dirty="0" smtClean="0"/>
                        <a:t>Environmental sensitivity, right fit, benefits – good corporate citizen</a:t>
                      </a:r>
                      <a:endParaRPr lang="en-US" sz="2000" dirty="0"/>
                    </a:p>
                  </a:txBody>
                  <a:tcPr/>
                </a:tc>
              </a:tr>
              <a:tr h="732274">
                <a:tc>
                  <a:txBody>
                    <a:bodyPr/>
                    <a:lstStyle/>
                    <a:p>
                      <a:r>
                        <a:rPr lang="en-US" sz="2000" b="1" dirty="0" smtClean="0"/>
                        <a:t>Government</a:t>
                      </a:r>
                      <a:endParaRPr lang="en-US" sz="2000" b="1" dirty="0"/>
                    </a:p>
                  </a:txBody>
                  <a:tcPr/>
                </a:tc>
                <a:tc>
                  <a:txBody>
                    <a:bodyPr/>
                    <a:lstStyle/>
                    <a:p>
                      <a:r>
                        <a:rPr lang="en-US" sz="2000" dirty="0" smtClean="0"/>
                        <a:t>Compliance with laws and regulations, avoidance of penalties, </a:t>
                      </a:r>
                      <a:r>
                        <a:rPr lang="en-US" sz="2000" dirty="0" smtClean="0"/>
                        <a:t>and moral</a:t>
                      </a:r>
                      <a:r>
                        <a:rPr lang="en-US" sz="2000" baseline="0" dirty="0" smtClean="0"/>
                        <a:t> </a:t>
                      </a:r>
                      <a:r>
                        <a:rPr lang="en-US" sz="2000" baseline="0" dirty="0" smtClean="0"/>
                        <a:t>behaviour</a:t>
                      </a:r>
                      <a:endParaRPr lang="en-US" sz="2000" dirty="0"/>
                    </a:p>
                  </a:txBody>
                  <a:tcPr/>
                </a:tc>
              </a:tr>
              <a:tr h="387363">
                <a:tc>
                  <a:txBody>
                    <a:bodyPr/>
                    <a:lstStyle/>
                    <a:p>
                      <a:endParaRPr lang="en-US" dirty="0"/>
                    </a:p>
                  </a:txBody>
                  <a:tcPr/>
                </a:tc>
                <a:tc>
                  <a:txBody>
                    <a:bodyPr/>
                    <a:lstStyle/>
                    <a:p>
                      <a:endParaRPr lang="en-US" dirty="0"/>
                    </a:p>
                  </a:txBody>
                  <a:tcPr/>
                </a:tc>
              </a:tr>
            </a:tbl>
          </a:graphicData>
        </a:graphic>
      </p:graphicFrame>
      <p:sp>
        <p:nvSpPr>
          <p:cNvPr id="3" name="Date Placeholder 2"/>
          <p:cNvSpPr>
            <a:spLocks noGrp="1"/>
          </p:cNvSpPr>
          <p:nvPr>
            <p:ph type="dt" sz="half" idx="10"/>
          </p:nvPr>
        </p:nvSpPr>
        <p:spPr/>
        <p:txBody>
          <a:bodyPr/>
          <a:lstStyle/>
          <a:p>
            <a:fld id="{E3F6696B-AA6F-4C19-9A5F-E366E734420C}"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normAutofit/>
          </a:bodyPr>
          <a:lstStyle/>
          <a:p>
            <a:r>
              <a:rPr lang="en-US" sz="3200" b="1" dirty="0" smtClean="0">
                <a:solidFill>
                  <a:schemeClr val="accent2">
                    <a:lumMod val="75000"/>
                  </a:schemeClr>
                </a:solidFill>
              </a:rPr>
              <a:t>Factors contributing to effectiveness</a:t>
            </a:r>
            <a:endParaRPr lang="en-US" sz="3200" b="1" dirty="0">
              <a:solidFill>
                <a:schemeClr val="accent2">
                  <a:lumMod val="75000"/>
                </a:schemeClr>
              </a:solidFill>
            </a:endParaRPr>
          </a:p>
        </p:txBody>
      </p:sp>
      <p:sp>
        <p:nvSpPr>
          <p:cNvPr id="3" name="Content Placeholder 2"/>
          <p:cNvSpPr>
            <a:spLocks noGrp="1"/>
          </p:cNvSpPr>
          <p:nvPr>
            <p:ph idx="1"/>
          </p:nvPr>
        </p:nvSpPr>
        <p:spPr>
          <a:xfrm>
            <a:off x="457200" y="1828800"/>
            <a:ext cx="8229600" cy="4525963"/>
          </a:xfrm>
        </p:spPr>
        <p:txBody>
          <a:bodyPr/>
          <a:lstStyle/>
          <a:p>
            <a:pPr marL="0" indent="0">
              <a:buNone/>
            </a:pPr>
            <a:endParaRPr lang="en-US" dirty="0" smtClean="0"/>
          </a:p>
          <a:p>
            <a:r>
              <a:rPr lang="en-US" dirty="0" smtClean="0"/>
              <a:t>Organizational Design – goals, mission, structure - </a:t>
            </a:r>
            <a:r>
              <a:rPr lang="en-US" sz="2400" dirty="0" smtClean="0"/>
              <a:t>reporting relationships, grouped activities</a:t>
            </a:r>
            <a:endParaRPr lang="en-US" dirty="0" smtClean="0"/>
          </a:p>
          <a:p>
            <a:r>
              <a:rPr lang="en-US" dirty="0" smtClean="0"/>
              <a:t>Culture – </a:t>
            </a:r>
            <a:r>
              <a:rPr lang="en-US" sz="2400" dirty="0" smtClean="0"/>
              <a:t>distinct characteristics, brand, who you </a:t>
            </a:r>
            <a:r>
              <a:rPr lang="en-US" sz="2400" dirty="0" smtClean="0"/>
              <a:t>are;</a:t>
            </a:r>
            <a:endParaRPr lang="en-US" dirty="0" smtClean="0"/>
          </a:p>
          <a:p>
            <a:r>
              <a:rPr lang="en-US" dirty="0" smtClean="0"/>
              <a:t>Leadership - </a:t>
            </a:r>
            <a:r>
              <a:rPr lang="en-US" sz="2400" dirty="0" smtClean="0"/>
              <a:t>vision, direction, guidance, style </a:t>
            </a:r>
            <a:endParaRPr lang="en-US" dirty="0" smtClean="0"/>
          </a:p>
          <a:p>
            <a:r>
              <a:rPr lang="en-US" dirty="0" smtClean="0"/>
              <a:t>Talent Management - </a:t>
            </a:r>
            <a:r>
              <a:rPr lang="en-US" sz="2400" dirty="0" smtClean="0"/>
              <a:t>attract, select, develop staff</a:t>
            </a:r>
            <a:endParaRPr lang="en-US" dirty="0" smtClean="0"/>
          </a:p>
          <a:p>
            <a:r>
              <a:rPr lang="en-US" dirty="0" smtClean="0"/>
              <a:t>Systems and Processes - </a:t>
            </a:r>
            <a:r>
              <a:rPr lang="en-US" sz="2400" dirty="0" smtClean="0"/>
              <a:t>tools, the way things get done, risk management</a:t>
            </a:r>
            <a:endParaRPr lang="en-US" dirty="0"/>
          </a:p>
        </p:txBody>
      </p:sp>
      <p:sp>
        <p:nvSpPr>
          <p:cNvPr id="4" name="Date Placeholder 3"/>
          <p:cNvSpPr>
            <a:spLocks noGrp="1"/>
          </p:cNvSpPr>
          <p:nvPr>
            <p:ph type="dt" sz="half" idx="10"/>
          </p:nvPr>
        </p:nvSpPr>
        <p:spPr/>
        <p:txBody>
          <a:bodyPr/>
          <a:lstStyle/>
          <a:p>
            <a:fld id="{52B9A318-0646-4EBC-881E-EFB8D5F040A4}"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56677C-45D8-4B86-AAD3-E921BC946C64}" type="datetime1">
              <a:rPr lang="en-US" smtClean="0"/>
              <a:t>3/27/2017</a:t>
            </a:fld>
            <a:endParaRPr lang="en-US"/>
          </a:p>
        </p:txBody>
      </p:sp>
      <p:sp>
        <p:nvSpPr>
          <p:cNvPr id="4" name="Slide Number Placeholder 3"/>
          <p:cNvSpPr>
            <a:spLocks noGrp="1"/>
          </p:cNvSpPr>
          <p:nvPr>
            <p:ph type="sldNum" sz="quarter" idx="12"/>
          </p:nvPr>
        </p:nvSpPr>
        <p:spPr/>
        <p:txBody>
          <a:bodyPr/>
          <a:lstStyle/>
          <a:p>
            <a:fld id="{6B4B99C9-90B5-4E2E-87C0-2894CA07E937}"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742950"/>
            <a:ext cx="891540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2600" y="609600"/>
            <a:ext cx="8661400" cy="461665"/>
          </a:xfrm>
          <a:prstGeom prst="rect">
            <a:avLst/>
          </a:prstGeom>
          <a:noFill/>
        </p:spPr>
        <p:txBody>
          <a:bodyPr wrap="square" rtlCol="0">
            <a:spAutoFit/>
          </a:bodyPr>
          <a:lstStyle/>
          <a:p>
            <a:r>
              <a:rPr lang="en-US" sz="2400" b="1" dirty="0" smtClean="0">
                <a:solidFill>
                  <a:srgbClr val="FF0000"/>
                </a:solidFill>
              </a:rPr>
              <a:t>Organization Culture – Quinn &amp; Cameron  University of Michigan</a:t>
            </a:r>
            <a:endParaRPr lang="en-US" sz="2400" b="1" dirty="0">
              <a:solidFill>
                <a:srgbClr val="FF0000"/>
              </a:solidFill>
            </a:endParaRPr>
          </a:p>
        </p:txBody>
      </p:sp>
    </p:spTree>
    <p:extLst>
      <p:ext uri="{BB962C8B-B14F-4D97-AF65-F5344CB8AC3E}">
        <p14:creationId xmlns:p14="http://schemas.microsoft.com/office/powerpoint/2010/main" val="384366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2" y="685800"/>
            <a:ext cx="8229600" cy="1143000"/>
          </a:xfrm>
        </p:spPr>
        <p:txBody>
          <a:bodyPr>
            <a:normAutofit/>
          </a:bodyPr>
          <a:lstStyle/>
          <a:p>
            <a:r>
              <a:rPr lang="en-US" sz="3100" b="1" dirty="0" smtClean="0">
                <a:solidFill>
                  <a:schemeClr val="accent4">
                    <a:lumMod val="50000"/>
                  </a:schemeClr>
                </a:solidFill>
              </a:rPr>
              <a:t>The Contradictions </a:t>
            </a:r>
            <a:r>
              <a:rPr lang="en-US" sz="3100" b="1" dirty="0" smtClean="0">
                <a:solidFill>
                  <a:schemeClr val="accent4">
                    <a:lumMod val="50000"/>
                  </a:schemeClr>
                </a:solidFill>
              </a:rPr>
              <a:t>Model:</a:t>
            </a:r>
            <a:r>
              <a:rPr lang="en-US" b="1" dirty="0" smtClean="0">
                <a:solidFill>
                  <a:schemeClr val="accent4">
                    <a:lumMod val="50000"/>
                  </a:schemeClr>
                </a:solidFill>
              </a:rPr>
              <a:t/>
            </a:r>
            <a:br>
              <a:rPr lang="en-US" b="1" dirty="0" smtClean="0">
                <a:solidFill>
                  <a:schemeClr val="accent4">
                    <a:lumMod val="50000"/>
                  </a:schemeClr>
                </a:solidFill>
              </a:rPr>
            </a:br>
            <a:r>
              <a:rPr lang="en-US" sz="3100" b="1" dirty="0" smtClean="0"/>
              <a:t>Assumptions:</a:t>
            </a:r>
            <a:endParaRPr lang="en-US" sz="3100" b="1" dirty="0"/>
          </a:p>
        </p:txBody>
      </p:sp>
      <p:sp>
        <p:nvSpPr>
          <p:cNvPr id="3" name="Content Placeholder 2"/>
          <p:cNvSpPr>
            <a:spLocks noGrp="1"/>
          </p:cNvSpPr>
          <p:nvPr>
            <p:ph idx="1"/>
          </p:nvPr>
        </p:nvSpPr>
        <p:spPr/>
        <p:txBody>
          <a:bodyPr>
            <a:normAutofit fontScale="92500" lnSpcReduction="10000"/>
          </a:bodyPr>
          <a:lstStyle/>
          <a:p>
            <a:r>
              <a:rPr lang="en-US" dirty="0" smtClean="0"/>
              <a:t>Organizations operate in </a:t>
            </a:r>
            <a:r>
              <a:rPr lang="en-US" b="1" dirty="0" smtClean="0">
                <a:solidFill>
                  <a:srgbClr val="7030A0"/>
                </a:solidFill>
              </a:rPr>
              <a:t>complex environments </a:t>
            </a:r>
            <a:r>
              <a:rPr lang="en-US" dirty="0" smtClean="0"/>
              <a:t>that place demands and constraints on </a:t>
            </a:r>
            <a:r>
              <a:rPr lang="en-US" dirty="0" smtClean="0"/>
              <a:t>them;</a:t>
            </a:r>
            <a:endParaRPr lang="en-US" dirty="0" smtClean="0"/>
          </a:p>
          <a:p>
            <a:r>
              <a:rPr lang="en-US" dirty="0" smtClean="0"/>
              <a:t>Organizations have multiple, </a:t>
            </a:r>
            <a:r>
              <a:rPr lang="en-US" b="1" dirty="0" smtClean="0">
                <a:solidFill>
                  <a:srgbClr val="7030A0"/>
                </a:solidFill>
              </a:rPr>
              <a:t>conflicting </a:t>
            </a:r>
            <a:r>
              <a:rPr lang="en-US" b="1" dirty="0" smtClean="0">
                <a:solidFill>
                  <a:srgbClr val="7030A0"/>
                </a:solidFill>
              </a:rPr>
              <a:t>goals;</a:t>
            </a:r>
            <a:endParaRPr lang="en-US" b="1" dirty="0" smtClean="0">
              <a:solidFill>
                <a:srgbClr val="7030A0"/>
              </a:solidFill>
            </a:endParaRPr>
          </a:p>
          <a:p>
            <a:r>
              <a:rPr lang="en-US" dirty="0" smtClean="0"/>
              <a:t>Organizations face multiple </a:t>
            </a:r>
            <a:r>
              <a:rPr lang="en-US" b="1" dirty="0" smtClean="0">
                <a:solidFill>
                  <a:srgbClr val="7030A0"/>
                </a:solidFill>
              </a:rPr>
              <a:t>internal and external stakeholders</a:t>
            </a:r>
            <a:r>
              <a:rPr lang="en-US" dirty="0" smtClean="0">
                <a:solidFill>
                  <a:srgbClr val="7030A0"/>
                </a:solidFill>
              </a:rPr>
              <a:t> </a:t>
            </a:r>
            <a:r>
              <a:rPr lang="en-US" dirty="0" smtClean="0"/>
              <a:t>that make competing and conflicting demands on them</a:t>
            </a:r>
          </a:p>
          <a:p>
            <a:r>
              <a:rPr lang="en-US" dirty="0" smtClean="0"/>
              <a:t>Organizations must manage multiple and </a:t>
            </a:r>
            <a:r>
              <a:rPr lang="en-US" b="1" dirty="0" smtClean="0">
                <a:solidFill>
                  <a:srgbClr val="7030A0"/>
                </a:solidFill>
              </a:rPr>
              <a:t>conflicting time demands </a:t>
            </a:r>
            <a:r>
              <a:rPr lang="en-US" dirty="0" smtClean="0"/>
              <a:t>(short, medium and long term)</a:t>
            </a:r>
            <a:endParaRPr lang="en-US" dirty="0"/>
          </a:p>
        </p:txBody>
      </p:sp>
      <p:sp>
        <p:nvSpPr>
          <p:cNvPr id="4" name="Date Placeholder 3"/>
          <p:cNvSpPr>
            <a:spLocks noGrp="1"/>
          </p:cNvSpPr>
          <p:nvPr>
            <p:ph type="dt" sz="half" idx="10"/>
          </p:nvPr>
        </p:nvSpPr>
        <p:spPr/>
        <p:txBody>
          <a:bodyPr/>
          <a:lstStyle/>
          <a:p>
            <a:fld id="{DD4E14E2-905E-487A-A0D3-A922451FF9DD}" type="datetime1">
              <a:rPr lang="en-US" smtClean="0"/>
              <a:t>3/27/2017</a:t>
            </a:fld>
            <a:endParaRPr lang="en-US"/>
          </a:p>
        </p:txBody>
      </p:sp>
      <p:sp>
        <p:nvSpPr>
          <p:cNvPr id="5" name="Slide Number Placeholder 4"/>
          <p:cNvSpPr>
            <a:spLocks noGrp="1"/>
          </p:cNvSpPr>
          <p:nvPr>
            <p:ph type="sldNum" sz="quarter" idx="12"/>
          </p:nvPr>
        </p:nvSpPr>
        <p:spPr/>
        <p:txBody>
          <a:bodyPr/>
          <a:lstStyle/>
          <a:p>
            <a:fld id="{6B4B99C9-90B5-4E2E-87C0-2894CA07E937}"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1378</Words>
  <Application>Microsoft Office PowerPoint</Application>
  <PresentationFormat>On-screen Show (4:3)</PresentationFormat>
  <Paragraphs>304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Process Management &amp; Organizational Effectiveness</vt:lpstr>
      <vt:lpstr>Topics:</vt:lpstr>
      <vt:lpstr>Outcomes</vt:lpstr>
      <vt:lpstr>PowerPoint Presentation</vt:lpstr>
      <vt:lpstr>Effectiveness Criteria</vt:lpstr>
      <vt:lpstr>Constituents Model</vt:lpstr>
      <vt:lpstr>Factors contributing to effectiveness</vt:lpstr>
      <vt:lpstr>PowerPoint Presentation</vt:lpstr>
      <vt:lpstr>The Contradictions Model: Assumptions:</vt:lpstr>
      <vt:lpstr>Dimensions of Effectiveness</vt:lpstr>
      <vt:lpstr>Business Process</vt:lpstr>
      <vt:lpstr>Types of Business Processes </vt:lpstr>
      <vt:lpstr>Process Management</vt:lpstr>
      <vt:lpstr>PowerPoint Presentation</vt:lpstr>
      <vt:lpstr>Organizational Effectiveness and Control</vt:lpstr>
      <vt:lpstr>Purpose of Controls</vt:lpstr>
      <vt:lpstr>Levels of Control</vt:lpstr>
      <vt:lpstr>Types of Control </vt:lpstr>
      <vt:lpstr>Operations Control</vt:lpstr>
      <vt:lpstr>PowerPoint Presentation</vt:lpstr>
      <vt:lpstr>Costs of Control</vt:lpstr>
      <vt:lpstr>Maintaining Control</vt:lpstr>
      <vt:lpstr>Assessing Control Systems</vt:lpstr>
      <vt:lpstr>Quality &amp; Quality Assurance</vt:lpstr>
      <vt:lpstr>Quality &amp; Quality Assurance</vt:lpstr>
      <vt:lpstr>Setting Quality Standards</vt:lpstr>
      <vt:lpstr>Measuring Quality</vt:lpstr>
      <vt:lpstr>Maintaining Quality</vt:lpstr>
      <vt:lpstr>Understanding International Quality</vt:lpstr>
      <vt:lpstr>Understanding International Quality</vt:lpstr>
      <vt:lpstr>Why International Quality Standards?</vt:lpstr>
      <vt:lpstr>International standards Advantages</vt:lpstr>
      <vt:lpstr>International Service Standards (CSIA)</vt:lpstr>
      <vt:lpstr>International  Products &amp; Process Standards</vt:lpstr>
      <vt:lpstr>PowerPoint Presentation</vt:lpstr>
    </vt:vector>
  </TitlesOfParts>
  <Company>FirstCaribbean International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Management &amp; Organizational Effectiveness</dc:title>
  <dc:creator>blackwD1</dc:creator>
  <cp:lastModifiedBy>CIBC FCIB</cp:lastModifiedBy>
  <cp:revision>108</cp:revision>
  <dcterms:created xsi:type="dcterms:W3CDTF">2015-02-23T21:56:26Z</dcterms:created>
  <dcterms:modified xsi:type="dcterms:W3CDTF">2017-03-27T19:47:05Z</dcterms:modified>
</cp:coreProperties>
</file>